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9" r:id="rId1"/>
  </p:sldMasterIdLst>
  <p:notesMasterIdLst>
    <p:notesMasterId r:id="rId25"/>
  </p:notesMasterIdLst>
  <p:sldIdLst>
    <p:sldId id="261" r:id="rId2"/>
    <p:sldId id="256" r:id="rId3"/>
    <p:sldId id="262" r:id="rId4"/>
    <p:sldId id="263" r:id="rId5"/>
    <p:sldId id="259" r:id="rId6"/>
    <p:sldId id="257" r:id="rId7"/>
    <p:sldId id="268" r:id="rId8"/>
    <p:sldId id="269" r:id="rId9"/>
    <p:sldId id="270" r:id="rId10"/>
    <p:sldId id="271" r:id="rId11"/>
    <p:sldId id="273" r:id="rId12"/>
    <p:sldId id="286" r:id="rId13"/>
    <p:sldId id="287" r:id="rId14"/>
    <p:sldId id="288" r:id="rId15"/>
    <p:sldId id="289" r:id="rId16"/>
    <p:sldId id="282" r:id="rId17"/>
    <p:sldId id="281" r:id="rId18"/>
    <p:sldId id="280" r:id="rId19"/>
    <p:sldId id="283" r:id="rId20"/>
    <p:sldId id="284" r:id="rId21"/>
    <p:sldId id="291" r:id="rId22"/>
    <p:sldId id="290" r:id="rId23"/>
    <p:sldId id="292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  <a:srgbClr val="5EEC3C"/>
    <a:srgbClr val="FFC901"/>
    <a:srgbClr val="6C1A00"/>
    <a:srgbClr val="58004E"/>
    <a:srgbClr val="FE9202"/>
    <a:srgbClr val="800080"/>
    <a:srgbClr val="CC0099"/>
    <a:srgbClr val="1D3A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1297" autoAdjust="0"/>
  </p:normalViewPr>
  <p:slideViewPr>
    <p:cSldViewPr>
      <p:cViewPr>
        <p:scale>
          <a:sx n="84" d="100"/>
          <a:sy n="84" d="100"/>
        </p:scale>
        <p:origin x="-948" y="-1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692"/>
    </p:cViewPr>
  </p:outlin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61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61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0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7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4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5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48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به دنبال حقیقت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605" y="281175"/>
            <a:ext cx="6413897" cy="469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9786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09870" y="-1"/>
            <a:ext cx="2431007" cy="586585"/>
          </a:xfrm>
        </p:spPr>
        <p:txBody>
          <a:bodyPr>
            <a:noAutofit/>
          </a:bodyPr>
          <a:lstStyle/>
          <a:p>
            <a:pPr algn="r" rtl="1"/>
            <a:r>
              <a:rPr lang="fa-IR" sz="2800" dirty="0" smtClean="0">
                <a:solidFill>
                  <a:srgbClr val="00B050"/>
                </a:solidFill>
                <a:cs typeface="B Titr" panose="00000700000000000000" pitchFamily="2" charset="-78"/>
              </a:rPr>
              <a:t>کلروکین ها</a:t>
            </a:r>
            <a:endParaRPr lang="fa-IR" sz="2800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227578" y="576965"/>
            <a:ext cx="2919627" cy="44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400" dirty="0" smtClean="0">
                <a:solidFill>
                  <a:srgbClr val="00B050"/>
                </a:solidFill>
                <a:cs typeface="B Titr" panose="00000700000000000000" pitchFamily="2" charset="-78"/>
              </a:rPr>
              <a:t>تداخلات دارویی</a:t>
            </a:r>
            <a:endParaRPr lang="fa-IR" sz="1400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1425" y="1655520"/>
            <a:ext cx="68162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آنتی بیوتیکهایی </a:t>
            </a:r>
            <a:r>
              <a:rPr lang="fa-IR" sz="1600" b="1" dirty="0" smtClean="0">
                <a:cs typeface="B Nazanin" panose="00000400000000000000" pitchFamily="2" charset="-78"/>
              </a:rPr>
              <a:t>مانند کینولونها </a:t>
            </a:r>
            <a:r>
              <a:rPr lang="fa-IR" sz="1600" b="1" dirty="0">
                <a:cs typeface="B Nazanin" panose="00000400000000000000" pitchFamily="2" charset="-78"/>
              </a:rPr>
              <a:t>(</a:t>
            </a:r>
            <a:r>
              <a:rPr lang="fa-IR" sz="1600" b="1" dirty="0" smtClean="0">
                <a:cs typeface="B Nazanin" panose="00000400000000000000" pitchFamily="2" charset="-78"/>
              </a:rPr>
              <a:t>سیپروفلوکساسین، </a:t>
            </a:r>
            <a:r>
              <a:rPr lang="fa-IR" sz="1600" b="1" dirty="0">
                <a:cs typeface="B Nazanin" panose="00000400000000000000" pitchFamily="2" charset="-78"/>
              </a:rPr>
              <a:t>لووفلوکساسین)، </a:t>
            </a:r>
            <a:r>
              <a:rPr lang="fa-IR" sz="1600" b="1" dirty="0" smtClean="0">
                <a:cs typeface="B Nazanin" panose="00000400000000000000" pitchFamily="2" charset="-78"/>
              </a:rPr>
              <a:t>ماکرولیدها (آزیترومایسین،کلاریترومایسین</a:t>
            </a:r>
            <a:r>
              <a:rPr lang="fa-IR" sz="1600" b="1" dirty="0">
                <a:cs typeface="B Nazanin" panose="00000400000000000000" pitchFamily="2" charset="-78"/>
              </a:rPr>
              <a:t>، اریترومایسین</a:t>
            </a:r>
            <a:r>
              <a:rPr lang="fa-IR" sz="1600" b="1" dirty="0" smtClean="0">
                <a:cs typeface="B Nazanin" panose="00000400000000000000" pitchFamily="2" charset="-78"/>
              </a:rPr>
              <a:t>) و </a:t>
            </a:r>
            <a:r>
              <a:rPr lang="fa-IR" sz="1600" b="1" dirty="0">
                <a:solidFill>
                  <a:srgbClr val="FF0000"/>
                </a:solidFill>
                <a:cs typeface="B Nazanin" panose="00000400000000000000" pitchFamily="2" charset="-78"/>
              </a:rPr>
              <a:t>ضد </a:t>
            </a:r>
            <a:r>
              <a:rPr lang="fa-IR" sz="1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قارچها </a:t>
            </a:r>
            <a:r>
              <a:rPr lang="fa-IR" sz="1600" b="1" dirty="0">
                <a:cs typeface="B Nazanin" panose="00000400000000000000" pitchFamily="2" charset="-78"/>
              </a:rPr>
              <a:t>مانند فلوکونازول و وریکونازول</a:t>
            </a:r>
          </a:p>
          <a:p>
            <a:pPr marL="285750" indent="-285750" algn="just" rtl="1"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fa-IR" sz="1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داروهای </a:t>
            </a:r>
            <a:r>
              <a:rPr lang="fa-IR" sz="1600" b="1" dirty="0">
                <a:solidFill>
                  <a:srgbClr val="FF0000"/>
                </a:solidFill>
                <a:cs typeface="B Nazanin" panose="00000400000000000000" pitchFamily="2" charset="-78"/>
              </a:rPr>
              <a:t>قلبی </a:t>
            </a:r>
            <a:r>
              <a:rPr lang="fa-IR" sz="1600" b="1" dirty="0">
                <a:cs typeface="B Nazanin" panose="00000400000000000000" pitchFamily="2" charset="-78"/>
              </a:rPr>
              <a:t>مانند آمیودارون،کینیدین، سوتالول، پروکایین آمید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داروهای </a:t>
            </a:r>
            <a:r>
              <a:rPr lang="fa-IR" sz="1600" b="1" dirty="0">
                <a:solidFill>
                  <a:srgbClr val="FF0000"/>
                </a:solidFill>
                <a:cs typeface="B Nazanin" panose="00000400000000000000" pitchFamily="2" charset="-78"/>
              </a:rPr>
              <a:t>ضدافسردگی</a:t>
            </a:r>
            <a:r>
              <a:rPr lang="fa-IR" sz="1600" b="1" dirty="0">
                <a:cs typeface="B Nazanin" panose="00000400000000000000" pitchFamily="2" charset="-78"/>
              </a:rPr>
              <a:t> مانند </a:t>
            </a:r>
            <a:r>
              <a:rPr lang="fa-IR" sz="1600" b="1" dirty="0" smtClean="0">
                <a:cs typeface="B Nazanin" panose="00000400000000000000" pitchFamily="2" charset="-78"/>
              </a:rPr>
              <a:t>سیتالوپرام، </a:t>
            </a:r>
            <a:r>
              <a:rPr lang="fa-IR" sz="1600" b="1" dirty="0">
                <a:cs typeface="B Nazanin" panose="00000400000000000000" pitchFamily="2" charset="-78"/>
              </a:rPr>
              <a:t>فلوکستین، کلومیپرامین، آمی تریپتیلین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سایر داروها</a:t>
            </a:r>
            <a:r>
              <a:rPr lang="fa-IR" sz="1600" b="1" dirty="0" smtClean="0">
                <a:cs typeface="B Nazanin" panose="00000400000000000000" pitchFamily="2" charset="-78"/>
              </a:rPr>
              <a:t>: متادون</a:t>
            </a:r>
            <a:r>
              <a:rPr lang="fa-IR" sz="1600" b="1" dirty="0">
                <a:cs typeface="B Nazanin" panose="00000400000000000000" pitchFamily="2" charset="-78"/>
              </a:rPr>
              <a:t>، اندانسترون، متوکلوپرامید، </a:t>
            </a:r>
            <a:r>
              <a:rPr lang="fa-IR" sz="1600" b="1" dirty="0" smtClean="0">
                <a:cs typeface="B Nazanin" panose="00000400000000000000" pitchFamily="2" charset="-78"/>
              </a:rPr>
              <a:t>دومپریدون، </a:t>
            </a:r>
            <a:r>
              <a:rPr lang="fa-IR" sz="1600" b="1" dirty="0">
                <a:cs typeface="B Nazanin" panose="00000400000000000000" pitchFamily="2" charset="-78"/>
              </a:rPr>
              <a:t>سولیفناسین، </a:t>
            </a:r>
            <a:r>
              <a:rPr lang="fa-IR" sz="1600" b="1" dirty="0" smtClean="0">
                <a:cs typeface="B Nazanin" panose="00000400000000000000" pitchFamily="2" charset="-78"/>
              </a:rPr>
              <a:t>تولترودین</a:t>
            </a:r>
            <a:endParaRPr lang="fa-IR" sz="1600" b="1" dirty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0610" y="1303994"/>
            <a:ext cx="74765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fa-IR" sz="1600" b="1" dirty="0">
                <a:cs typeface="B Nazanin" panose="00000400000000000000" pitchFamily="2" charset="-78"/>
              </a:rPr>
              <a:t>این دارو اثرات </a:t>
            </a:r>
            <a:r>
              <a:rPr lang="fa-IR" sz="1600" b="1" dirty="0" smtClean="0">
                <a:cs typeface="B Nazanin" panose="00000400000000000000" pitchFamily="2" charset="-78"/>
              </a:rPr>
              <a:t>داروهای آریتمی زا را </a:t>
            </a:r>
            <a:r>
              <a:rPr lang="fa-IR" sz="1600" b="1" dirty="0">
                <a:cs typeface="B Nazanin" panose="00000400000000000000" pitchFamily="2" charset="-78"/>
              </a:rPr>
              <a:t>تشدید می </a:t>
            </a:r>
            <a:r>
              <a:rPr lang="fa-IR" sz="1600" b="1" dirty="0" smtClean="0">
                <a:cs typeface="B Nazanin" panose="00000400000000000000" pitchFamily="2" charset="-78"/>
              </a:rPr>
              <a:t>کند، شامل:</a:t>
            </a:r>
            <a:endParaRPr lang="fa-IR" sz="1600" b="1" dirty="0">
              <a:cs typeface="B Nazanin" panose="000004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72880" y="3793391"/>
            <a:ext cx="5033317" cy="83099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1600" b="1" dirty="0">
                <a:latin typeface="Times New Roman"/>
                <a:ea typeface="Calibri"/>
                <a:cs typeface="B Nazanin" panose="00000400000000000000" pitchFamily="2" charset="-78"/>
              </a:rPr>
              <a:t>لذا در صورتی که بیمار مشکلات قلبی داشته </a:t>
            </a:r>
            <a:r>
              <a:rPr lang="fa-IR" sz="1600" b="1" dirty="0" smtClean="0">
                <a:latin typeface="Times New Roman"/>
                <a:ea typeface="Calibri"/>
                <a:cs typeface="B Nazanin" panose="00000400000000000000" pitchFamily="2" charset="-78"/>
              </a:rPr>
              <a:t>باشد:</a:t>
            </a:r>
          </a:p>
          <a:p>
            <a:pPr algn="ctr" rtl="1"/>
            <a:r>
              <a:rPr lang="fa-IR" sz="1600" b="1" dirty="0" smtClean="0">
                <a:latin typeface="Times New Roman"/>
                <a:ea typeface="Calibri"/>
                <a:cs typeface="B Nazanin" panose="00000400000000000000" pitchFamily="2" charset="-78"/>
              </a:rPr>
              <a:t> لزوم اصلاح </a:t>
            </a:r>
            <a:r>
              <a:rPr lang="fa-IR" sz="1600" b="1" dirty="0">
                <a:latin typeface="Times New Roman"/>
                <a:ea typeface="Calibri"/>
                <a:cs typeface="B Nazanin" panose="00000400000000000000" pitchFamily="2" charset="-78"/>
              </a:rPr>
              <a:t>اختلال </a:t>
            </a:r>
            <a:r>
              <a:rPr lang="fa-IR" sz="1600" b="1" dirty="0" smtClean="0">
                <a:latin typeface="Times New Roman"/>
                <a:ea typeface="Calibri"/>
                <a:cs typeface="B Nazanin" panose="00000400000000000000" pitchFamily="2" charset="-78"/>
              </a:rPr>
              <a:t>الکترولیتی: </a:t>
            </a:r>
            <a:r>
              <a:rPr lang="fa-IR" sz="1600" b="1" dirty="0">
                <a:latin typeface="Times New Roman"/>
                <a:ea typeface="Calibri"/>
                <a:cs typeface="B Nazanin"/>
              </a:rPr>
              <a:t>حفظ </a:t>
            </a:r>
            <a:r>
              <a:rPr lang="en-US" sz="1600" b="1" dirty="0">
                <a:latin typeface="Times New Roman"/>
                <a:ea typeface="Calibri"/>
                <a:cs typeface="B Nazanin"/>
              </a:rPr>
              <a:t>Mg</a:t>
            </a:r>
            <a:r>
              <a:rPr lang="en-US" sz="1600" b="1" dirty="0">
                <a:latin typeface="Cambria Math"/>
                <a:ea typeface="Calibri"/>
                <a:cs typeface="B Nazanin"/>
              </a:rPr>
              <a:t>≈</a:t>
            </a:r>
            <a:r>
              <a:rPr lang="en-US" sz="1600" b="1" dirty="0">
                <a:latin typeface="Times New Roman"/>
                <a:ea typeface="Calibri"/>
                <a:cs typeface="B Nazanin"/>
              </a:rPr>
              <a:t>2mg/dl</a:t>
            </a:r>
            <a:r>
              <a:rPr lang="fa-IR" sz="1600" b="1" dirty="0">
                <a:latin typeface="Times New Roman"/>
                <a:ea typeface="Calibri"/>
                <a:cs typeface="B Nazanin"/>
              </a:rPr>
              <a:t> و </a:t>
            </a:r>
            <a:r>
              <a:rPr lang="en-US" sz="1600" b="1" dirty="0">
                <a:latin typeface="Times New Roman"/>
                <a:ea typeface="Calibri"/>
                <a:cs typeface="B Nazanin"/>
              </a:rPr>
              <a:t>K</a:t>
            </a:r>
            <a:r>
              <a:rPr lang="en-US" sz="1600" b="1" dirty="0">
                <a:latin typeface="Cambria Math"/>
                <a:ea typeface="Calibri"/>
                <a:cs typeface="B Nazanin"/>
              </a:rPr>
              <a:t>≈</a:t>
            </a:r>
            <a:r>
              <a:rPr lang="en-US" sz="1600" b="1" dirty="0" smtClean="0">
                <a:latin typeface="Times New Roman"/>
                <a:ea typeface="Calibri"/>
                <a:cs typeface="B Nazanin"/>
              </a:rPr>
              <a:t>4mg/dl</a:t>
            </a:r>
            <a:endParaRPr lang="fa-IR" sz="1600" b="1" dirty="0" smtClean="0">
              <a:latin typeface="Times New Roman"/>
              <a:ea typeface="Calibri"/>
              <a:cs typeface="B Nazanin" panose="00000400000000000000" pitchFamily="2" charset="-78"/>
            </a:endParaRPr>
          </a:p>
          <a:p>
            <a:pPr algn="ctr" rtl="1"/>
            <a:r>
              <a:rPr lang="fa-IR" sz="1600" b="1" dirty="0" smtClean="0">
                <a:latin typeface="Times New Roman"/>
                <a:ea typeface="Calibri"/>
                <a:cs typeface="B Nazanin" panose="00000400000000000000" pitchFamily="2" charset="-78"/>
              </a:rPr>
              <a:t>لزوم ثبت </a:t>
            </a:r>
            <a:r>
              <a:rPr lang="en-US" sz="1600" b="1" dirty="0" smtClean="0">
                <a:latin typeface="Times New Roman"/>
                <a:ea typeface="Calibri"/>
                <a:cs typeface="B Nazanin" panose="00000400000000000000" pitchFamily="2" charset="-78"/>
              </a:rPr>
              <a:t>ECG</a:t>
            </a:r>
            <a:r>
              <a:rPr lang="en-US" sz="1600" b="1" dirty="0">
                <a:latin typeface="Times New Roman"/>
                <a:ea typeface="Calibri"/>
                <a:cs typeface="B Nazanin" panose="00000400000000000000" pitchFamily="2" charset="-78"/>
              </a:rPr>
              <a:t> </a:t>
            </a:r>
            <a:r>
              <a:rPr lang="fa-IR" sz="1600" b="1" dirty="0">
                <a:latin typeface="Times New Roman"/>
                <a:ea typeface="Calibri"/>
                <a:cs typeface="B Nazanin" panose="00000400000000000000" pitchFamily="2" charset="-78"/>
              </a:rPr>
              <a:t> </a:t>
            </a:r>
            <a:r>
              <a:rPr lang="fa-IR" sz="1600" b="1" dirty="0" smtClean="0">
                <a:latin typeface="Times New Roman"/>
                <a:ea typeface="Calibri"/>
                <a:cs typeface="B Nazanin" panose="00000400000000000000" pitchFamily="2" charset="-78"/>
              </a:rPr>
              <a:t>و فاصله </a:t>
            </a:r>
            <a:r>
              <a:rPr lang="fa-IR" sz="1600" b="1" dirty="0" smtClean="0">
                <a:ea typeface="Calibri"/>
                <a:cs typeface="B Nazanin" panose="00000400000000000000" pitchFamily="2" charset="-78"/>
              </a:rPr>
              <a:t> </a:t>
            </a:r>
            <a:r>
              <a:rPr lang="en-US" sz="1600" b="1" dirty="0" smtClean="0">
                <a:latin typeface="Times New Roman"/>
                <a:ea typeface="Calibri"/>
                <a:cs typeface="B Nazanin" panose="00000400000000000000" pitchFamily="2" charset="-78"/>
              </a:rPr>
              <a:t>QT</a:t>
            </a:r>
            <a:endParaRPr lang="fa-IR" sz="1600" b="1" dirty="0">
              <a:cs typeface="B Nazanin" panose="00000400000000000000" pitchFamily="2" charset="-78"/>
            </a:endParaRPr>
          </a:p>
        </p:txBody>
      </p:sp>
      <p:pic>
        <p:nvPicPr>
          <p:cNvPr id="6146" name="Picture 2" descr="بررسی برخی تداخلات دارویی خطرنا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9" y="259704"/>
            <a:ext cx="2262506" cy="185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0278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73023" y="487717"/>
            <a:ext cx="2431007" cy="586585"/>
          </a:xfrm>
        </p:spPr>
        <p:txBody>
          <a:bodyPr>
            <a:noAutofit/>
          </a:bodyPr>
          <a:lstStyle/>
          <a:p>
            <a:pPr algn="r" rtl="1"/>
            <a:r>
              <a:rPr lang="fa-IR" sz="2800" dirty="0" smtClean="0">
                <a:solidFill>
                  <a:schemeClr val="tx1"/>
                </a:solidFill>
                <a:cs typeface="B Titr" panose="00000700000000000000" pitchFamily="2" charset="-78"/>
              </a:rPr>
              <a:t>کلروکین ها</a:t>
            </a:r>
            <a:endParaRPr lang="fa-IR" sz="28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227578" y="1023269"/>
            <a:ext cx="2919627" cy="44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400" dirty="0" smtClean="0">
                <a:solidFill>
                  <a:schemeClr val="tx1"/>
                </a:solidFill>
                <a:cs typeface="B Titr" panose="00000700000000000000" pitchFamily="2" charset="-78"/>
              </a:rPr>
              <a:t>منع مصرف</a:t>
            </a:r>
            <a:endParaRPr lang="fa-IR" sz="14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61695" y="1808225"/>
            <a:ext cx="36589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fa-IR" sz="1400" b="1" dirty="0">
                <a:cs typeface="B Nazanin" panose="00000400000000000000" pitchFamily="2" charset="-78"/>
              </a:rPr>
              <a:t>حساسیت به دارو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fa-IR" sz="1400" b="1" dirty="0">
                <a:cs typeface="B Nazanin" panose="00000400000000000000" pitchFamily="2" charset="-78"/>
              </a:rPr>
              <a:t>سابقه بیماری‌های چشمی </a:t>
            </a:r>
            <a:r>
              <a:rPr lang="fa-IR" sz="1400" b="1" dirty="0" smtClean="0">
                <a:cs typeface="B Nazanin" panose="00000400000000000000" pitchFamily="2" charset="-78"/>
              </a:rPr>
              <a:t>یا </a:t>
            </a:r>
            <a:r>
              <a:rPr lang="fa-IR" sz="1400" b="1" dirty="0">
                <a:cs typeface="B Nazanin" panose="00000400000000000000" pitchFamily="2" charset="-78"/>
              </a:rPr>
              <a:t>هرگونه تغییر در بینایی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fa-IR" sz="1400" b="1" dirty="0">
                <a:cs typeface="B Nazanin" panose="00000400000000000000" pitchFamily="2" charset="-78"/>
              </a:rPr>
              <a:t>فاویسم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fa-IR" sz="1400" b="1" dirty="0">
                <a:cs typeface="B Nazanin" panose="00000400000000000000" pitchFamily="2" charset="-78"/>
              </a:rPr>
              <a:t>تشنج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fa-IR" sz="1400" b="1" dirty="0" smtClean="0">
                <a:cs typeface="B Nazanin" panose="00000400000000000000" pitchFamily="2" charset="-78"/>
              </a:rPr>
              <a:t>میاستنی </a:t>
            </a:r>
            <a:r>
              <a:rPr lang="fa-IR" sz="1400" b="1" dirty="0">
                <a:cs typeface="B Nazanin" panose="00000400000000000000" pitchFamily="2" charset="-78"/>
              </a:rPr>
              <a:t>گراویس 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fa-IR" sz="1400" b="1" dirty="0">
                <a:cs typeface="B Nazanin" panose="00000400000000000000" pitchFamily="2" charset="-78"/>
              </a:rPr>
              <a:t>پورفیریا </a:t>
            </a:r>
          </a:p>
        </p:txBody>
      </p:sp>
      <p:sp>
        <p:nvSpPr>
          <p:cNvPr id="7" name="Rectangle 6"/>
          <p:cNvSpPr/>
          <p:nvPr/>
        </p:nvSpPr>
        <p:spPr>
          <a:xfrm>
            <a:off x="212358" y="4044034"/>
            <a:ext cx="3970329" cy="52322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fa-IR" sz="1400" b="1" dirty="0" smtClean="0">
                <a:solidFill>
                  <a:schemeClr val="tx1"/>
                </a:solidFill>
                <a:latin typeface="Times New Roman"/>
                <a:ea typeface="Calibri"/>
                <a:cs typeface="B Nazanin" panose="00000400000000000000" pitchFamily="2" charset="-78"/>
              </a:rPr>
              <a:t>کلروکینها در اختلالات ریتم قلب توصیه نمی شود.</a:t>
            </a:r>
          </a:p>
          <a:p>
            <a:pPr algn="just" rtl="1"/>
            <a:r>
              <a:rPr lang="fa-IR" sz="1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جدول </a:t>
            </a:r>
            <a:r>
              <a:rPr lang="fa-IR" sz="1400" b="1" dirty="0">
                <a:solidFill>
                  <a:schemeClr val="tx1"/>
                </a:solidFill>
                <a:cs typeface="B Nazanin" panose="00000400000000000000" pitchFamily="2" charset="-78"/>
              </a:rPr>
              <a:t>تخمین ریسک </a:t>
            </a:r>
            <a:r>
              <a:rPr lang="fa-IR" sz="1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بروز آریتمی: امتیاز ≥11: گروه پرخطر</a:t>
            </a:r>
            <a:endParaRPr lang="fa-IR" sz="1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461269"/>
              </p:ext>
            </p:extLst>
          </p:nvPr>
        </p:nvGraphicFramePr>
        <p:xfrm>
          <a:off x="39816" y="465138"/>
          <a:ext cx="4231651" cy="3246695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423542"/>
                <a:gridCol w="3808109"/>
              </a:tblGrid>
              <a:tr h="49949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cs typeface="B Nazanin" panose="00000400000000000000" pitchFamily="2" charset="-78"/>
                        </a:rPr>
                        <a:t>نمره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cs typeface="B Nazanin" panose="00000400000000000000" pitchFamily="2" charset="-78"/>
                        </a:rPr>
                        <a:t>شرایط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46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cs typeface="B Nazanin" panose="00000400000000000000" pitchFamily="2" charset="-78"/>
                        </a:rPr>
                        <a:t>1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cs typeface="B Nazanin" panose="00000400000000000000" pitchFamily="2" charset="-78"/>
                        </a:rPr>
                        <a:t>سن بیشتر/مساوی </a:t>
                      </a:r>
                      <a:r>
                        <a:rPr lang="en-US" sz="1400" b="1" dirty="0">
                          <a:effectLst/>
                          <a:cs typeface="B Nazanin" panose="00000400000000000000" pitchFamily="2" charset="-78"/>
                        </a:rPr>
                        <a:t>68 </a:t>
                      </a:r>
                      <a:r>
                        <a:rPr lang="fa-IR" sz="1400" b="1" dirty="0">
                          <a:effectLst/>
                          <a:cs typeface="B Nazanin" panose="00000400000000000000" pitchFamily="2" charset="-78"/>
                        </a:rPr>
                        <a:t>سال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46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cs typeface="B Nazanin" panose="00000400000000000000" pitchFamily="2" charset="-78"/>
                        </a:rPr>
                        <a:t>1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cs typeface="B Nazanin" panose="00000400000000000000" pitchFamily="2" charset="-78"/>
                        </a:rPr>
                        <a:t>جنس مؤنث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49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cs typeface="B Nazanin" panose="00000400000000000000" pitchFamily="2" charset="-78"/>
                        </a:rPr>
                        <a:t>1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cs typeface="B Nazanin" panose="00000400000000000000" pitchFamily="2" charset="-78"/>
                        </a:rPr>
                        <a:t>مصرف دیورتیک های لوپ مانند فورزماید و تیازیدها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46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cs typeface="B Nazanin" panose="00000400000000000000" pitchFamily="2" charset="-78"/>
                        </a:rPr>
                        <a:t>2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cs typeface="B Nazanin" panose="00000400000000000000" pitchFamily="2" charset="-78"/>
                        </a:rPr>
                        <a:t>پتاسیم پلاسمایی کمتر/مساوی </a:t>
                      </a:r>
                      <a:r>
                        <a:rPr lang="en-US" sz="1400" b="1" dirty="0">
                          <a:effectLst/>
                          <a:cs typeface="B Nazanin" panose="00000400000000000000" pitchFamily="2" charset="-78"/>
                        </a:rPr>
                        <a:t>3/5 </a:t>
                      </a:r>
                      <a:r>
                        <a:rPr lang="en-US" sz="1400" b="1" dirty="0" err="1">
                          <a:effectLst/>
                          <a:cs typeface="B Nazanin" panose="00000400000000000000" pitchFamily="2" charset="-78"/>
                        </a:rPr>
                        <a:t>meq</a:t>
                      </a:r>
                      <a:r>
                        <a:rPr lang="en-US" sz="1400" b="1" dirty="0">
                          <a:effectLst/>
                          <a:cs typeface="B Nazanin" panose="00000400000000000000" pitchFamily="2" charset="-78"/>
                        </a:rPr>
                        <a:t>/L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46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cs typeface="B Nazanin" panose="00000400000000000000" pitchFamily="2" charset="-78"/>
                        </a:rPr>
                        <a:t>2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cs typeface="B Nazanin" panose="00000400000000000000" pitchFamily="2" charset="-78"/>
                        </a:rPr>
                        <a:t>QTc </a:t>
                      </a:r>
                      <a:r>
                        <a:rPr lang="fa-IR" sz="1400" b="1">
                          <a:effectLst/>
                          <a:cs typeface="B Nazanin" panose="00000400000000000000" pitchFamily="2" charset="-78"/>
                        </a:rPr>
                        <a:t>ابتدایی بیشتر/مساوی </a:t>
                      </a:r>
                      <a:r>
                        <a:rPr lang="en-US" sz="1400" b="1">
                          <a:effectLst/>
                          <a:cs typeface="B Nazanin" panose="00000400000000000000" pitchFamily="2" charset="-78"/>
                        </a:rPr>
                        <a:t>450</a:t>
                      </a:r>
                      <a:r>
                        <a:rPr lang="fa-IR" sz="1400" b="1">
                          <a:effectLst/>
                          <a:cs typeface="B Nazanin" panose="00000400000000000000" pitchFamily="2" charset="-78"/>
                        </a:rPr>
                        <a:t>میلی ثانیه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46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cs typeface="B Nazanin" panose="00000400000000000000" pitchFamily="2" charset="-78"/>
                        </a:rPr>
                        <a:t>2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cs typeface="B Nazanin" panose="00000400000000000000" pitchFamily="2" charset="-78"/>
                        </a:rPr>
                        <a:t>انفارکتوس حاد قلبی در</a:t>
                      </a:r>
                      <a:r>
                        <a:rPr lang="en-US" sz="1400" b="1">
                          <a:effectLst/>
                          <a:cs typeface="B Nazanin" panose="00000400000000000000" pitchFamily="2" charset="-78"/>
                        </a:rPr>
                        <a:t>  30</a:t>
                      </a:r>
                      <a:r>
                        <a:rPr lang="fa-IR" sz="1400" b="1">
                          <a:effectLst/>
                          <a:cs typeface="B Nazanin" panose="00000400000000000000" pitchFamily="2" charset="-78"/>
                        </a:rPr>
                        <a:t>روز اخیر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49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cs typeface="B Nazanin" panose="00000400000000000000" pitchFamily="2" charset="-78"/>
                        </a:rPr>
                        <a:t>3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cs typeface="B Nazanin" panose="00000400000000000000" pitchFamily="2" charset="-78"/>
                        </a:rPr>
                        <a:t>مصرف </a:t>
                      </a:r>
                      <a:r>
                        <a:rPr lang="fa-IR" sz="1400" b="1" dirty="0" smtClean="0">
                          <a:effectLst/>
                          <a:cs typeface="B Nazanin" panose="00000400000000000000" pitchFamily="2" charset="-78"/>
                        </a:rPr>
                        <a:t>داروهایی </a:t>
                      </a:r>
                      <a:r>
                        <a:rPr lang="fa-IR" sz="1400" b="1" dirty="0">
                          <a:effectLst/>
                          <a:cs typeface="B Nazanin" panose="00000400000000000000" pitchFamily="2" charset="-78"/>
                        </a:rPr>
                        <a:t>که می تواند منجر به طولانی شدن </a:t>
                      </a:r>
                      <a:r>
                        <a:rPr lang="en-US" sz="1400" b="1" dirty="0" err="1">
                          <a:effectLst/>
                          <a:cs typeface="B Nazanin" panose="00000400000000000000" pitchFamily="2" charset="-78"/>
                        </a:rPr>
                        <a:t>QTc</a:t>
                      </a:r>
                      <a:r>
                        <a:rPr lang="fa-IR" sz="1400" b="1" dirty="0">
                          <a:effectLst/>
                          <a:cs typeface="B Nazanin" panose="00000400000000000000" pitchFamily="2" charset="-78"/>
                        </a:rPr>
                        <a:t>شود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46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cs typeface="B Nazanin" panose="00000400000000000000" pitchFamily="2" charset="-78"/>
                        </a:rPr>
                        <a:t>3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cs typeface="B Nazanin" panose="00000400000000000000" pitchFamily="2" charset="-78"/>
                        </a:rPr>
                        <a:t>سپسیس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46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cs typeface="B Nazanin" panose="00000400000000000000" pitchFamily="2" charset="-78"/>
                        </a:rPr>
                        <a:t>3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cs typeface="B Nazanin" panose="00000400000000000000" pitchFamily="2" charset="-78"/>
                        </a:rPr>
                        <a:t>نارسایی قلب با </a:t>
                      </a:r>
                      <a:r>
                        <a:rPr lang="en-US" sz="1400" b="1" dirty="0">
                          <a:effectLst/>
                          <a:cs typeface="B Nazanin" panose="00000400000000000000" pitchFamily="2" charset="-78"/>
                        </a:rPr>
                        <a:t>EF</a:t>
                      </a:r>
                      <a:r>
                        <a:rPr lang="fa-IR" sz="1400" b="1" dirty="0">
                          <a:effectLst/>
                          <a:cs typeface="B Nazanin" panose="00000400000000000000" pitchFamily="2" charset="-78"/>
                        </a:rPr>
                        <a:t>کمتر از %40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AutoShape 2" descr="منع های مصرف شربت طاها - عشق بان - فروشگاه کاندوم و شربت طاها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5" name="AutoShape 4" descr="منع های مصرف شربت طاها - عشق بان - فروشگاه کاندوم و شربت طاها"/>
          <p:cNvSpPr>
            <a:spLocks noChangeAspect="1" noChangeArrowheads="1"/>
          </p:cNvSpPr>
          <p:nvPr/>
        </p:nvSpPr>
        <p:spPr bwMode="auto">
          <a:xfrm>
            <a:off x="9075738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6" name="AutoShape 6" descr="منع لابیاپلاستی و یا عمل زیبایی واژن - عشق بان - فروشگاه کاندوم"/>
          <p:cNvSpPr>
            <a:spLocks noChangeAspect="1" noChangeArrowheads="1"/>
          </p:cNvSpPr>
          <p:nvPr/>
        </p:nvSpPr>
        <p:spPr bwMode="auto">
          <a:xfrm>
            <a:off x="9228138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8" name="AutoShape 8" descr="منع لابیاپلاستی و یا عمل زیبایی واژن - عشق بان - فروشگاه کاندوم"/>
          <p:cNvSpPr>
            <a:spLocks noChangeAspect="1" noChangeArrowheads="1"/>
          </p:cNvSpPr>
          <p:nvPr/>
        </p:nvSpPr>
        <p:spPr bwMode="auto">
          <a:xfrm>
            <a:off x="9380538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930698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10005" y="190954"/>
            <a:ext cx="2431007" cy="586585"/>
          </a:xfrm>
        </p:spPr>
        <p:txBody>
          <a:bodyPr>
            <a:noAutofit/>
          </a:bodyPr>
          <a:lstStyle/>
          <a:p>
            <a:pPr algn="r" rtl="1"/>
            <a:r>
              <a:rPr lang="fa-IR" sz="2800" dirty="0" smtClean="0">
                <a:solidFill>
                  <a:schemeClr val="tx1"/>
                </a:solidFill>
                <a:cs typeface="B Titr" panose="00000700000000000000" pitchFamily="2" charset="-78"/>
              </a:rPr>
              <a:t>فاویپیراویر</a:t>
            </a:r>
            <a:endParaRPr lang="fa-IR" sz="28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61673" y="1074933"/>
            <a:ext cx="66754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ü"/>
            </a:pPr>
            <a:r>
              <a:rPr lang="fa-IR" sz="1400" b="1" dirty="0" smtClean="0">
                <a:cs typeface="B Nazanin" panose="00000400000000000000" pitchFamily="2" charset="-78"/>
              </a:rPr>
              <a:t>در </a:t>
            </a:r>
            <a:r>
              <a:rPr lang="fa-IR" sz="1400" b="1" dirty="0">
                <a:cs typeface="B Nazanin" panose="00000400000000000000" pitchFamily="2" charset="-78"/>
              </a:rPr>
              <a:t>سال 2014 </a:t>
            </a:r>
            <a:r>
              <a:rPr lang="fa-IR" sz="1400" b="1" dirty="0" smtClean="0">
                <a:cs typeface="B Nazanin" panose="00000400000000000000" pitchFamily="2" charset="-78"/>
              </a:rPr>
              <a:t>در</a:t>
            </a:r>
            <a:r>
              <a:rPr lang="en-US" sz="1400" b="1" dirty="0" smtClean="0">
                <a:cs typeface="B Nazanin" panose="00000400000000000000" pitchFamily="2" charset="-78"/>
              </a:rPr>
              <a:t> </a:t>
            </a:r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ژاپن</a:t>
            </a:r>
            <a:r>
              <a:rPr lang="fa-IR" sz="1400" b="1" dirty="0">
                <a:cs typeface="B Nazanin" panose="00000400000000000000" pitchFamily="2" charset="-78"/>
              </a:rPr>
              <a:t> </a:t>
            </a:r>
            <a:r>
              <a:rPr lang="fa-IR" sz="1400" b="1" dirty="0" smtClean="0">
                <a:cs typeface="B Nazanin" panose="00000400000000000000" pitchFamily="2" charset="-78"/>
              </a:rPr>
              <a:t>برای </a:t>
            </a:r>
            <a:r>
              <a:rPr lang="fa-IR" sz="1400" b="1" dirty="0">
                <a:cs typeface="B Nazanin" panose="00000400000000000000" pitchFamily="2" charset="-78"/>
              </a:rPr>
              <a:t>درمان </a:t>
            </a:r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عفونت های آنفلوآنزای </a:t>
            </a:r>
            <a:r>
              <a:rPr lang="fa-IR" sz="1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نوپدید </a:t>
            </a:r>
            <a:r>
              <a:rPr lang="fa-IR" sz="1400" b="1" dirty="0" smtClean="0">
                <a:cs typeface="B Nazanin" panose="00000400000000000000" pitchFamily="2" charset="-78"/>
              </a:rPr>
              <a:t>مجوز گرفت. به علت اثرات </a:t>
            </a:r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تراتوژنیک</a:t>
            </a:r>
            <a:r>
              <a:rPr lang="fa-IR" sz="1400" b="1" dirty="0">
                <a:cs typeface="B Nazanin" panose="00000400000000000000" pitchFamily="2" charset="-78"/>
              </a:rPr>
              <a:t> </a:t>
            </a:r>
            <a:r>
              <a:rPr lang="fa-IR" sz="1400" b="1" dirty="0" smtClean="0">
                <a:cs typeface="B Nazanin" panose="00000400000000000000" pitchFamily="2" charset="-78"/>
              </a:rPr>
              <a:t>این دارو در </a:t>
            </a:r>
            <a:r>
              <a:rPr lang="fa-IR" sz="1400" b="1" dirty="0">
                <a:cs typeface="B Nazanin" panose="00000400000000000000" pitchFamily="2" charset="-78"/>
              </a:rPr>
              <a:t>مطالعات </a:t>
            </a:r>
            <a:r>
              <a:rPr lang="fa-IR" sz="1400" b="1" dirty="0" smtClean="0">
                <a:cs typeface="B Nazanin" panose="00000400000000000000" pitchFamily="2" charset="-78"/>
              </a:rPr>
              <a:t>حیوانی</a:t>
            </a:r>
            <a:r>
              <a:rPr lang="en-US" sz="1400" b="1" dirty="0" smtClean="0">
                <a:cs typeface="B Nazanin" panose="00000400000000000000" pitchFamily="2" charset="-78"/>
              </a:rPr>
              <a:t>،</a:t>
            </a:r>
            <a:r>
              <a:rPr lang="fa-IR" sz="1400" b="1" dirty="0" smtClean="0">
                <a:cs typeface="B Nazanin" panose="00000400000000000000" pitchFamily="2" charset="-78"/>
              </a:rPr>
              <a:t> </a:t>
            </a:r>
            <a:r>
              <a:rPr lang="fa-IR" sz="1400" b="1" dirty="0">
                <a:cs typeface="B Nazanin" panose="00000400000000000000" pitchFamily="2" charset="-78"/>
              </a:rPr>
              <a:t>تنها در </a:t>
            </a:r>
            <a:r>
              <a:rPr lang="fa-IR" sz="1400" b="1" dirty="0" smtClean="0">
                <a:cs typeface="B Nazanin" panose="00000400000000000000" pitchFamily="2" charset="-78"/>
              </a:rPr>
              <a:t>مواردی که </a:t>
            </a:r>
            <a:r>
              <a:rPr lang="fa-IR" sz="1400" b="1" dirty="0">
                <a:cs typeface="B Nazanin" panose="00000400000000000000" pitchFamily="2" charset="-78"/>
              </a:rPr>
              <a:t>سایر داروها موثر نباشند، قابل توصیه </a:t>
            </a:r>
            <a:r>
              <a:rPr lang="fa-IR" sz="1400" b="1" dirty="0" smtClean="0">
                <a:cs typeface="B Nazanin" panose="00000400000000000000" pitchFamily="2" charset="-78"/>
              </a:rPr>
              <a:t>است.</a:t>
            </a:r>
            <a:endParaRPr lang="en-US" sz="1400" b="1" dirty="0">
              <a:cs typeface="B Nazani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21113" y="1960930"/>
            <a:ext cx="6718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fa-IR" sz="1400" b="1" dirty="0">
                <a:cs typeface="B Nazanin" panose="00000400000000000000" pitchFamily="2" charset="-78"/>
              </a:rPr>
              <a:t>برخی از مطالعات حاکی از اثربخشی دارو در کاهش </a:t>
            </a:r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علائم</a:t>
            </a:r>
            <a:r>
              <a:rPr lang="fa-IR" sz="1400" b="1" dirty="0">
                <a:cs typeface="B Nazanin" panose="00000400000000000000" pitchFamily="2" charset="-78"/>
              </a:rPr>
              <a:t> و </a:t>
            </a:r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دوره</a:t>
            </a:r>
            <a:r>
              <a:rPr lang="fa-IR" sz="1400" b="1" dirty="0">
                <a:cs typeface="B Nazanin" panose="00000400000000000000" pitchFamily="2" charset="-78"/>
              </a:rPr>
              <a:t> بیماری </a:t>
            </a:r>
            <a:r>
              <a:rPr lang="fa-IR" sz="1400" b="1" dirty="0" smtClean="0">
                <a:cs typeface="B Nazanin" panose="00000400000000000000" pitchFamily="2" charset="-78"/>
              </a:rPr>
              <a:t>کووید-19 است؛ </a:t>
            </a:r>
            <a:r>
              <a:rPr lang="fa-IR" sz="1400" b="1" dirty="0">
                <a:cs typeface="B Nazanin" panose="00000400000000000000" pitchFamily="2" charset="-78"/>
              </a:rPr>
              <a:t>ولی در </a:t>
            </a:r>
            <a:r>
              <a:rPr lang="fa-IR" sz="1400" b="1" dirty="0" smtClean="0">
                <a:cs typeface="B Nazanin" panose="00000400000000000000" pitchFamily="2" charset="-78"/>
              </a:rPr>
              <a:t>نیاز </a:t>
            </a:r>
            <a:r>
              <a:rPr lang="fa-IR" sz="1400" b="1" dirty="0">
                <a:cs typeface="B Nazanin" panose="00000400000000000000" pitchFamily="2" charset="-78"/>
              </a:rPr>
              <a:t>به حمایت های تنفسی </a:t>
            </a:r>
            <a:r>
              <a:rPr lang="fa-IR" sz="1400" b="1" dirty="0" smtClean="0">
                <a:cs typeface="B Nazanin" panose="00000400000000000000" pitchFamily="2" charset="-78"/>
              </a:rPr>
              <a:t>و مرگ </a:t>
            </a:r>
            <a:r>
              <a:rPr lang="fa-IR" sz="1400" b="1" dirty="0">
                <a:cs typeface="B Nazanin" panose="00000400000000000000" pitchFamily="2" charset="-78"/>
              </a:rPr>
              <a:t>و میر بیماری اثر قابل توجهی نداشته است. </a:t>
            </a:r>
            <a:endParaRPr lang="fa-IR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2461673" y="2761750"/>
            <a:ext cx="6689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fa-IR" sz="1400" b="1" dirty="0">
                <a:cs typeface="B Nazanin" panose="00000400000000000000" pitchFamily="2" charset="-78"/>
              </a:rPr>
              <a:t>فاویپیراویر </a:t>
            </a:r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پیش‌دارویی</a:t>
            </a:r>
            <a:r>
              <a:rPr lang="fa-IR" sz="1400" b="1" dirty="0">
                <a:cs typeface="B Nazanin" panose="00000400000000000000" pitchFamily="2" charset="-78"/>
              </a:rPr>
              <a:t> است که در بدن به شکل فعال خود </a:t>
            </a:r>
            <a:r>
              <a:rPr lang="fa-IR" sz="1400" b="1" dirty="0" smtClean="0">
                <a:cs typeface="B Nazanin" panose="00000400000000000000" pitchFamily="2" charset="-78"/>
              </a:rPr>
              <a:t>تبدیل می شود </a:t>
            </a:r>
            <a:r>
              <a:rPr lang="fa-IR" sz="1400" b="1" dirty="0">
                <a:cs typeface="B Nazanin" panose="00000400000000000000" pitchFamily="2" charset="-78"/>
              </a:rPr>
              <a:t>و </a:t>
            </a:r>
            <a:r>
              <a:rPr lang="fa-IR" sz="1400" b="1" dirty="0" smtClean="0">
                <a:cs typeface="B Nazanin" panose="00000400000000000000" pitchFamily="2" charset="-78"/>
              </a:rPr>
              <a:t>آنزیم</a:t>
            </a:r>
            <a:r>
              <a:rPr lang="en-US" sz="1400" b="1" dirty="0" smtClean="0">
                <a:cs typeface="B Nazanin" panose="00000400000000000000" pitchFamily="2" charset="-78"/>
              </a:rPr>
              <a:t>RNA </a:t>
            </a:r>
            <a:r>
              <a:rPr lang="fa-IR" sz="1400" b="1" dirty="0">
                <a:cs typeface="B Nazanin" panose="00000400000000000000" pitchFamily="2" charset="-78"/>
              </a:rPr>
              <a:t>پلیمراز </a:t>
            </a:r>
            <a:r>
              <a:rPr lang="fa-IR" sz="1400" b="1" dirty="0" smtClean="0">
                <a:cs typeface="B Nazanin" panose="00000400000000000000" pitchFamily="2" charset="-78"/>
              </a:rPr>
              <a:t>ویروسها را هدف </a:t>
            </a:r>
            <a:r>
              <a:rPr lang="fa-IR" sz="1400" b="1" dirty="0">
                <a:cs typeface="B Nazanin" panose="00000400000000000000" pitchFamily="2" charset="-78"/>
              </a:rPr>
              <a:t>قرار میگیرد و باعث </a:t>
            </a:r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مهار تکثیر ویروس </a:t>
            </a:r>
            <a:r>
              <a:rPr lang="fa-IR" sz="1400" b="1" dirty="0">
                <a:cs typeface="B Nazanin" panose="00000400000000000000" pitchFamily="2" charset="-78"/>
              </a:rPr>
              <a:t>می شود.</a:t>
            </a:r>
            <a:endParaRPr lang="en-US" sz="1400" b="1" dirty="0"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21113" y="3791024"/>
            <a:ext cx="67186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fa-IR" sz="1400" b="1" dirty="0">
                <a:cs typeface="B Nazanin" panose="00000400000000000000" pitchFamily="2" charset="-78"/>
              </a:rPr>
              <a:t>این دارو به شکل </a:t>
            </a:r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قرص های 200 میلی گرمی </a:t>
            </a:r>
            <a:r>
              <a:rPr lang="fa-IR" sz="1400" b="1" dirty="0">
                <a:cs typeface="B Nazanin" panose="00000400000000000000" pitchFamily="2" charset="-78"/>
              </a:rPr>
              <a:t>دردسترس می باشد.</a:t>
            </a:r>
            <a:endParaRPr lang="en-US" sz="1400" b="1" dirty="0">
              <a:cs typeface="B Nazanin" panose="00000400000000000000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01280" y="739290"/>
            <a:ext cx="3835861" cy="44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400" dirty="0" smtClean="0">
                <a:solidFill>
                  <a:schemeClr val="tx1"/>
                </a:solidFill>
                <a:cs typeface="B Titr" panose="00000700000000000000" pitchFamily="2" charset="-78"/>
              </a:rPr>
              <a:t>مکانیسم اثر-موارد مصرف</a:t>
            </a:r>
            <a:endParaRPr lang="fa-IR" sz="14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17900" y="4204140"/>
            <a:ext cx="76534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fa-IR" sz="1400" b="1" dirty="0" smtClean="0">
                <a:latin typeface="Times New Roman"/>
                <a:ea typeface="Calibri"/>
                <a:cs typeface="B Nazanin"/>
              </a:rPr>
              <a:t>دوزاژ دارو: 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روز اول،  </a:t>
            </a:r>
            <a:r>
              <a:rPr lang="en-US" sz="1400" b="1" dirty="0" smtClean="0">
                <a:solidFill>
                  <a:srgbClr val="FF0000"/>
                </a:solidFill>
                <a:latin typeface="Times New Roman"/>
                <a:ea typeface="Calibri"/>
                <a:cs typeface="B Nazanin"/>
              </a:rPr>
              <a:t>1800 mg BID</a:t>
            </a:r>
            <a:r>
              <a:rPr lang="fa-IR" sz="1400" b="1" dirty="0" smtClean="0">
                <a:solidFill>
                  <a:srgbClr val="FF0000"/>
                </a:solidFill>
                <a:latin typeface="Times New Roman"/>
                <a:ea typeface="Calibri"/>
                <a:cs typeface="B Nazanin"/>
              </a:rPr>
              <a:t> </a:t>
            </a:r>
            <a:r>
              <a:rPr lang="fa-IR" sz="1400" b="1" dirty="0" smtClean="0">
                <a:latin typeface="Times New Roman"/>
                <a:ea typeface="Calibri"/>
                <a:cs typeface="B Nazanin"/>
              </a:rPr>
              <a:t>(9 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قرص 200 میلی گرمی ) </a:t>
            </a:r>
            <a:r>
              <a:rPr lang="fa-IR" sz="1400" b="1" dirty="0" smtClean="0">
                <a:latin typeface="Times New Roman"/>
                <a:ea typeface="Calibri"/>
                <a:cs typeface="B Nazanin"/>
              </a:rPr>
              <a:t>و از 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روز دوم، </a:t>
            </a:r>
            <a:r>
              <a:rPr lang="en-US" sz="1400" b="1" dirty="0" smtClean="0">
                <a:solidFill>
                  <a:srgbClr val="FF0000"/>
                </a:solidFill>
                <a:latin typeface="Times New Roman"/>
                <a:ea typeface="Calibri"/>
                <a:cs typeface="B Nazanin"/>
              </a:rPr>
              <a:t>800 mg BID</a:t>
            </a:r>
            <a:r>
              <a:rPr lang="fa-IR" sz="1400" b="1" dirty="0" smtClean="0">
                <a:latin typeface="Times New Roman"/>
                <a:ea typeface="Calibri"/>
                <a:cs typeface="B Nazanin"/>
              </a:rPr>
              <a:t>(4 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قرص 200 میلی گرمی </a:t>
            </a:r>
            <a:r>
              <a:rPr lang="fa-IR" sz="1400" b="1" dirty="0" smtClean="0">
                <a:latin typeface="Times New Roman"/>
                <a:ea typeface="Calibri"/>
                <a:cs typeface="B Nazanin"/>
              </a:rPr>
              <a:t>) که براساس وضعیت  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بالینی و پیگیری بیمار،  به مدت </a:t>
            </a:r>
            <a:r>
              <a:rPr lang="fa-IR" sz="1400" b="1" dirty="0">
                <a:solidFill>
                  <a:srgbClr val="FF0000"/>
                </a:solidFill>
                <a:latin typeface="Times New Roman"/>
                <a:ea typeface="Calibri"/>
                <a:cs typeface="B Nazanin"/>
              </a:rPr>
              <a:t>5 تا 14 روز</a:t>
            </a:r>
            <a:r>
              <a:rPr lang="fa-IR" sz="1400" b="1" dirty="0">
                <a:solidFill>
                  <a:srgbClr val="FF0000"/>
                </a:solidFill>
                <a:ea typeface="Calibri"/>
              </a:rPr>
              <a:t> 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تجویز می­شود</a:t>
            </a:r>
            <a:r>
              <a:rPr lang="en-US" sz="1400" b="1" dirty="0">
                <a:latin typeface="Times New Roman"/>
                <a:ea typeface="Calibri"/>
                <a:cs typeface="B Nazanin"/>
              </a:rPr>
              <a:t>.</a:t>
            </a:r>
            <a:r>
              <a:rPr lang="en-US" sz="1400" b="1" dirty="0">
                <a:latin typeface="B Nazanin"/>
                <a:ea typeface="Calibri"/>
              </a:rPr>
              <a:t> </a:t>
            </a:r>
            <a:endParaRPr lang="fa-IR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7358071" y="3371036"/>
            <a:ext cx="18133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شکل</a:t>
            </a:r>
            <a:r>
              <a:rPr lang="fa-IR" sz="1400" dirty="0" smtClean="0"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1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دارویی-دوزاژ</a:t>
            </a:r>
            <a:r>
              <a:rPr lang="fa-IR" sz="1400" dirty="0" smtClean="0"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1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دارو</a:t>
            </a:r>
            <a:endParaRPr lang="fa-IR" sz="14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12" name="Picture 11" descr="سایتووکس (®Cytovex)، داروی جدید ضدویروس داروسازی دکتر عبیدی - abidipharm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" t="12549" r="11582" b="15687"/>
          <a:stretch/>
        </p:blipFill>
        <p:spPr bwMode="auto">
          <a:xfrm>
            <a:off x="-110956" y="3001347"/>
            <a:ext cx="2572629" cy="13494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11801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3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09870" y="-1"/>
            <a:ext cx="2431007" cy="586585"/>
          </a:xfrm>
        </p:spPr>
        <p:txBody>
          <a:bodyPr>
            <a:noAutofit/>
          </a:bodyPr>
          <a:lstStyle/>
          <a:p>
            <a:pPr algn="r" rtl="1"/>
            <a:r>
              <a:rPr lang="fa-IR" sz="2800" dirty="0" smtClean="0">
                <a:solidFill>
                  <a:schemeClr val="tx1"/>
                </a:solidFill>
                <a:cs typeface="B Titr" panose="00000700000000000000" pitchFamily="2" charset="-78"/>
              </a:rPr>
              <a:t>فاویپیراویر</a:t>
            </a:r>
            <a:endParaRPr lang="fa-IR" sz="28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227578" y="433880"/>
            <a:ext cx="2919627" cy="44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400" dirty="0" smtClean="0">
                <a:solidFill>
                  <a:schemeClr val="tx1"/>
                </a:solidFill>
                <a:cs typeface="B Titr" panose="00000700000000000000" pitchFamily="2" charset="-78"/>
              </a:rPr>
              <a:t>عوارض</a:t>
            </a:r>
            <a:r>
              <a:rPr lang="fa-IR" sz="1400" dirty="0" smtClean="0">
                <a:solidFill>
                  <a:srgbClr val="00B050"/>
                </a:solidFill>
                <a:cs typeface="B Titr" panose="00000700000000000000" pitchFamily="2" charset="-78"/>
              </a:rPr>
              <a:t> </a:t>
            </a:r>
            <a:r>
              <a:rPr lang="fa-IR" sz="1400" dirty="0" smtClean="0">
                <a:solidFill>
                  <a:schemeClr val="tx1"/>
                </a:solidFill>
                <a:cs typeface="B Titr" panose="00000700000000000000" pitchFamily="2" charset="-78"/>
              </a:rPr>
              <a:t>جانبی</a:t>
            </a:r>
            <a:endParaRPr lang="fa-IR" sz="14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30115" y="739291"/>
            <a:ext cx="41170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r" rtl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a-IR" sz="1400" b="1" dirty="0">
                <a:ea typeface="Calibri"/>
                <a:cs typeface="B Nazanin"/>
              </a:rPr>
              <a:t>عوارض گوارشی: کاهش اشتها، اسهال، حالت تهوع و </a:t>
            </a:r>
            <a:r>
              <a:rPr lang="fa-IR" sz="1400" b="1" dirty="0" smtClean="0">
                <a:ea typeface="Calibri"/>
                <a:cs typeface="B Nazanin"/>
              </a:rPr>
              <a:t>استفراغ</a:t>
            </a:r>
            <a:endParaRPr lang="fa-IR" sz="1400" dirty="0" smtClean="0">
              <a:ea typeface="Calibri"/>
              <a:cs typeface="Arial"/>
            </a:endParaRPr>
          </a:p>
          <a:p>
            <a:pPr marL="285750" lvl="0" indent="-285750" algn="r" rtl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a-IR" sz="1400" b="1" dirty="0" smtClean="0">
                <a:ea typeface="Calibri"/>
                <a:cs typeface="B Nazanin"/>
              </a:rPr>
              <a:t>عوارض </a:t>
            </a:r>
            <a:r>
              <a:rPr lang="fa-IR" sz="1400" b="1" dirty="0">
                <a:ea typeface="Calibri"/>
                <a:cs typeface="B Nazanin"/>
              </a:rPr>
              <a:t>متابولیک: افزایش اوریک اسید </a:t>
            </a:r>
            <a:r>
              <a:rPr lang="fa-IR" sz="1400" b="1" dirty="0" smtClean="0">
                <a:ea typeface="Calibri"/>
                <a:cs typeface="B Nazanin"/>
              </a:rPr>
              <a:t>و تری گلیسیرید</a:t>
            </a:r>
            <a:endParaRPr lang="fa-IR" sz="1400" dirty="0">
              <a:ea typeface="Calibri"/>
              <a:cs typeface="Arial"/>
            </a:endParaRPr>
          </a:p>
          <a:p>
            <a:pPr marL="285750" lvl="0" indent="-285750" algn="r" rtl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a-IR" sz="1400" b="1" dirty="0" smtClean="0">
                <a:ea typeface="Calibri"/>
                <a:cs typeface="B Nazanin"/>
              </a:rPr>
              <a:t>عوارض </a:t>
            </a:r>
            <a:r>
              <a:rPr lang="fa-IR" sz="1400" b="1" dirty="0">
                <a:ea typeface="Calibri"/>
                <a:cs typeface="B Nazanin"/>
              </a:rPr>
              <a:t>خونی: کاهش نوتروفیل ها، کاهش </a:t>
            </a:r>
            <a:r>
              <a:rPr lang="en-US" sz="1400" b="1" dirty="0" smtClean="0">
                <a:latin typeface="Times New Roman"/>
                <a:ea typeface="Calibri"/>
                <a:cs typeface="Arial"/>
              </a:rPr>
              <a:t>WBC</a:t>
            </a:r>
            <a:endParaRPr lang="en-US" sz="1400" dirty="0">
              <a:ea typeface="Calibri"/>
              <a:cs typeface="Arial"/>
            </a:endParaRPr>
          </a:p>
          <a:p>
            <a:pPr marL="285750" lvl="0" indent="-285750" algn="r" rtl="1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fa-IR" sz="1400" b="1" dirty="0" smtClean="0">
                <a:ea typeface="Calibri"/>
                <a:cs typeface="B Nazanin"/>
              </a:rPr>
              <a:t>عوارض کبدی: بالا رفتن آنزیم های کبدی</a:t>
            </a:r>
            <a:endParaRPr lang="en-US" sz="1400" dirty="0">
              <a:ea typeface="Calibri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2760" y="2087231"/>
            <a:ext cx="671444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rtl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a-IR" sz="1400" b="1" dirty="0" smtClean="0">
                <a:ea typeface="Calibri"/>
                <a:cs typeface="B Nazanin"/>
              </a:rPr>
              <a:t>این دارو تراتوژن است و در بارداری </a:t>
            </a:r>
            <a:r>
              <a:rPr lang="fa-IR" sz="1400" b="1" dirty="0">
                <a:ea typeface="Calibri"/>
                <a:cs typeface="B Nazanin"/>
              </a:rPr>
              <a:t>و </a:t>
            </a:r>
            <a:r>
              <a:rPr lang="fa-IR" sz="1400" b="1" dirty="0" smtClean="0">
                <a:ea typeface="Calibri"/>
                <a:cs typeface="B Nazanin"/>
              </a:rPr>
              <a:t>شیردهی منع مصرف دارد.</a:t>
            </a:r>
            <a:endParaRPr lang="fa-IR" sz="1400" dirty="0" smtClean="0">
              <a:ea typeface="Calibri"/>
              <a:cs typeface="Arial"/>
            </a:endParaRPr>
          </a:p>
          <a:p>
            <a:pPr marL="285750" lvl="0" indent="-285750" algn="just" rtl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a-IR" sz="1400" b="1" dirty="0" smtClean="0">
                <a:ea typeface="Calibri"/>
                <a:cs typeface="B Nazanin"/>
              </a:rPr>
              <a:t>نارسایی </a:t>
            </a:r>
            <a:r>
              <a:rPr lang="fa-IR" sz="1400" b="1" dirty="0">
                <a:ea typeface="Calibri"/>
                <a:cs typeface="B Nazanin"/>
              </a:rPr>
              <a:t>کبدی </a:t>
            </a:r>
            <a:r>
              <a:rPr lang="fa-IR" sz="1400" b="1" dirty="0" smtClean="0">
                <a:solidFill>
                  <a:srgbClr val="000000"/>
                </a:solidFill>
                <a:latin typeface="Times New Roman"/>
                <a:ea typeface="Calibri"/>
                <a:cs typeface="B Nazanin"/>
              </a:rPr>
              <a:t>(شامل افزایش 5 برابری 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ea typeface="Calibri"/>
                <a:cs typeface="B Nazanin"/>
              </a:rPr>
              <a:t>ALT</a:t>
            </a:r>
            <a:r>
              <a:rPr lang="fa-IR" sz="1400" b="1" dirty="0" smtClean="0">
                <a:solidFill>
                  <a:srgbClr val="000000"/>
                </a:solidFill>
                <a:latin typeface="Times New Roman"/>
                <a:ea typeface="Calibri"/>
                <a:cs typeface="B Nazanin"/>
              </a:rPr>
              <a:t>، بروز علائم </a:t>
            </a:r>
            <a:r>
              <a:rPr lang="fa-IR" sz="1400" b="1" dirty="0">
                <a:solidFill>
                  <a:srgbClr val="000000"/>
                </a:solidFill>
                <a:latin typeface="Times New Roman"/>
                <a:ea typeface="Calibri"/>
                <a:cs typeface="B Nazanin"/>
              </a:rPr>
              <a:t>التهاب کبد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1400" b="1" dirty="0" smtClean="0">
                <a:latin typeface="Times New Roman"/>
                <a:ea typeface="Calibri"/>
                <a:cs typeface="B Nazanin"/>
              </a:rPr>
              <a:t>مانند تهوع، 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درد شکم، بی اشتهایی و </a:t>
            </a:r>
            <a:r>
              <a:rPr lang="fa-IR" sz="1400" b="1" dirty="0" smtClean="0">
                <a:latin typeface="Times New Roman"/>
                <a:ea typeface="Calibri"/>
                <a:cs typeface="B Nazanin"/>
              </a:rPr>
              <a:t>زردی</a:t>
            </a:r>
            <a:r>
              <a:rPr lang="fa-IR" sz="1400" b="1" dirty="0" smtClean="0">
                <a:solidFill>
                  <a:srgbClr val="000000"/>
                </a:solidFill>
                <a:latin typeface="Times New Roman"/>
                <a:ea typeface="Calibri"/>
                <a:cs typeface="B Nazanin"/>
              </a:rPr>
              <a:t>، </a:t>
            </a:r>
            <a:r>
              <a:rPr lang="fa-IR" sz="1400" b="1" dirty="0">
                <a:solidFill>
                  <a:srgbClr val="000000"/>
                </a:solidFill>
                <a:latin typeface="Times New Roman"/>
                <a:ea typeface="Calibri"/>
                <a:cs typeface="B Nazanin"/>
              </a:rPr>
              <a:t>بالا رفتن بیلی روبین </a:t>
            </a:r>
            <a:r>
              <a:rPr lang="fa-IR" sz="1400" b="1" dirty="0" smtClean="0">
                <a:solidFill>
                  <a:srgbClr val="000000"/>
                </a:solidFill>
                <a:latin typeface="Times New Roman"/>
                <a:ea typeface="Calibri"/>
                <a:cs typeface="B Nazanin"/>
              </a:rPr>
              <a:t>کنژوگه</a:t>
            </a:r>
            <a:r>
              <a:rPr lang="fa-IR" sz="1400" b="1" dirty="0" smtClean="0">
                <a:latin typeface="Times New Roman"/>
                <a:ea typeface="Calibri"/>
                <a:cs typeface="B Nazanin"/>
              </a:rPr>
              <a:t>، </a:t>
            </a:r>
            <a:r>
              <a:rPr lang="fa-IR" sz="1400" b="1" dirty="0" smtClean="0">
                <a:solidFill>
                  <a:srgbClr val="000000"/>
                </a:solidFill>
                <a:latin typeface="Times New Roman"/>
                <a:ea typeface="Calibri"/>
                <a:cs typeface="B Nazanin"/>
              </a:rPr>
              <a:t>بالا </a:t>
            </a:r>
            <a:r>
              <a:rPr lang="fa-IR" sz="1400" b="1" dirty="0">
                <a:solidFill>
                  <a:srgbClr val="000000"/>
                </a:solidFill>
                <a:latin typeface="Times New Roman"/>
                <a:ea typeface="Calibri"/>
                <a:cs typeface="B Nazanin"/>
              </a:rPr>
              <a:t>رفتن آلکالین فسفاتاز </a:t>
            </a:r>
            <a:r>
              <a:rPr lang="fa-IR" sz="1400" b="1" dirty="0" smtClean="0">
                <a:solidFill>
                  <a:srgbClr val="000000"/>
                </a:solidFill>
                <a:latin typeface="Times New Roman"/>
                <a:ea typeface="Calibri"/>
                <a:cs typeface="B Nazanin"/>
              </a:rPr>
              <a:t>و </a:t>
            </a:r>
            <a:r>
              <a:rPr lang="fa-IR" sz="1400" b="1" dirty="0">
                <a:solidFill>
                  <a:srgbClr val="000000"/>
                </a:solidFill>
                <a:latin typeface="Times New Roman"/>
                <a:ea typeface="Calibri"/>
                <a:cs typeface="B Nazanin"/>
              </a:rPr>
              <a:t>یا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 افزایش</a:t>
            </a:r>
            <a:r>
              <a:rPr lang="fa-IR" sz="1400" b="1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ea typeface="Calibri"/>
                <a:cs typeface="Times New Roman"/>
              </a:rPr>
              <a:t>(</a:t>
            </a:r>
            <a:r>
              <a:rPr lang="en-US" sz="1400" b="1" dirty="0" smtClean="0">
                <a:latin typeface="Times New Roman"/>
                <a:ea typeface="Calibri"/>
                <a:cs typeface="B Nazanin"/>
              </a:rPr>
              <a:t>INR</a:t>
            </a:r>
            <a:r>
              <a:rPr lang="fa-IR" sz="1400" b="1" dirty="0" smtClean="0">
                <a:solidFill>
                  <a:srgbClr val="000000"/>
                </a:solidFill>
                <a:latin typeface="Times New Roman"/>
                <a:ea typeface="Calibri"/>
                <a:cs typeface="B Nazanin"/>
              </a:rPr>
              <a:t>، </a:t>
            </a:r>
            <a:endParaRPr lang="fa-IR" sz="1400" dirty="0" smtClean="0">
              <a:ea typeface="Calibri"/>
              <a:cs typeface="Arial"/>
            </a:endParaRPr>
          </a:p>
          <a:p>
            <a:pPr marL="285750" lvl="0" indent="-285750" algn="just" rtl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a-IR" sz="1400" b="1" dirty="0" smtClean="0">
                <a:ea typeface="Calibri"/>
                <a:cs typeface="B Nazanin"/>
              </a:rPr>
              <a:t>نارسایی کلیه  </a:t>
            </a:r>
            <a:r>
              <a:rPr lang="fa-IR" sz="1400" b="1" dirty="0">
                <a:ea typeface="Calibri"/>
                <a:cs typeface="B Nazanin"/>
              </a:rPr>
              <a:t>(میزان  </a:t>
            </a:r>
            <a:r>
              <a:rPr lang="en-US" sz="1400" b="1" dirty="0">
                <a:latin typeface="Times New Roman"/>
                <a:ea typeface="Calibri"/>
                <a:cs typeface="Arial"/>
              </a:rPr>
              <a:t>Cr&gt;1.2</a:t>
            </a:r>
            <a:r>
              <a:rPr lang="en-US" sz="1400" b="1" dirty="0">
                <a:ea typeface="Calibri"/>
                <a:cs typeface="B Nazanin"/>
              </a:rPr>
              <a:t> </a:t>
            </a:r>
            <a:r>
              <a:rPr lang="en-US" sz="1400" b="1" dirty="0">
                <a:latin typeface="B Nazanin"/>
                <a:ea typeface="Calibri"/>
                <a:cs typeface="Arial"/>
              </a:rPr>
              <a:t> </a:t>
            </a:r>
            <a:r>
              <a:rPr lang="fa-IR" sz="1400" b="1" dirty="0" smtClean="0">
                <a:ea typeface="Calibri"/>
                <a:cs typeface="Times New Roman"/>
              </a:rPr>
              <a:t>،</a:t>
            </a:r>
            <a:r>
              <a:rPr lang="en-US" sz="1400" b="1" dirty="0" smtClean="0">
                <a:latin typeface="Times New Roman"/>
                <a:ea typeface="Calibri"/>
                <a:cs typeface="Arial"/>
              </a:rPr>
              <a:t>GFR&lt;60</a:t>
            </a:r>
            <a:r>
              <a:rPr lang="en-US" sz="1400" b="1" dirty="0">
                <a:ea typeface="Calibri"/>
                <a:cs typeface="B Nazanin"/>
              </a:rPr>
              <a:t> </a:t>
            </a:r>
            <a:r>
              <a:rPr lang="fa-IR" sz="1400" b="1" dirty="0" smtClean="0">
                <a:ea typeface="Calibri"/>
                <a:cs typeface="B Nazanin"/>
              </a:rPr>
              <a:t>)</a:t>
            </a:r>
            <a:endParaRPr lang="fa-IR" sz="1400" dirty="0" smtClean="0">
              <a:ea typeface="Calibri"/>
              <a:cs typeface="Arial"/>
            </a:endParaRPr>
          </a:p>
          <a:p>
            <a:pPr marL="285750" lvl="0" indent="-285750" algn="just" rtl="1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fa-IR" sz="1400" b="1" dirty="0" smtClean="0">
                <a:ea typeface="Calibri"/>
                <a:cs typeface="B Nazanin"/>
              </a:rPr>
              <a:t>بالا </a:t>
            </a:r>
            <a:r>
              <a:rPr lang="fa-IR" sz="1400" b="1" dirty="0">
                <a:ea typeface="Calibri"/>
                <a:cs typeface="B Nazanin"/>
              </a:rPr>
              <a:t>بودن میزان اوریک اسید </a:t>
            </a:r>
            <a:r>
              <a:rPr lang="fa-IR" sz="1400" b="1" dirty="0" smtClean="0">
                <a:ea typeface="Calibri"/>
                <a:cs typeface="B Nazanin"/>
              </a:rPr>
              <a:t>خون</a:t>
            </a:r>
            <a:endParaRPr lang="en-US" sz="1400" dirty="0">
              <a:ea typeface="Calibri"/>
              <a:cs typeface="Arial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219073" y="1696381"/>
            <a:ext cx="2919627" cy="44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400" dirty="0" smtClean="0">
                <a:solidFill>
                  <a:schemeClr val="tx1"/>
                </a:solidFill>
                <a:cs typeface="B Titr" panose="00000700000000000000" pitchFamily="2" charset="-78"/>
              </a:rPr>
              <a:t>منع مصرف</a:t>
            </a:r>
            <a:endParaRPr lang="fa-IR" sz="14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6219072" y="3188479"/>
            <a:ext cx="2919627" cy="44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400" dirty="0" smtClean="0">
                <a:solidFill>
                  <a:schemeClr val="tx1"/>
                </a:solidFill>
                <a:cs typeface="B Titr" panose="00000700000000000000" pitchFamily="2" charset="-78"/>
              </a:rPr>
              <a:t>تداخلات دارویی</a:t>
            </a:r>
            <a:endParaRPr lang="fa-IR" sz="14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1427" y="3564606"/>
            <a:ext cx="6857273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r" rtl="1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a-IR" sz="1400" b="1" dirty="0">
                <a:latin typeface="Times New Roman"/>
                <a:ea typeface="Calibri"/>
                <a:cs typeface="B Nazanin" panose="00000400000000000000" pitchFamily="2" charset="-78"/>
              </a:rPr>
              <a:t>استامینوفن:در تجویز همزمان با استامینوفن، دوز استامینوفن کمتر از 3  گرم در روز باشد</a:t>
            </a:r>
            <a:r>
              <a:rPr lang="en-US" sz="1400" b="1" dirty="0">
                <a:latin typeface="Times New Roman"/>
                <a:ea typeface="Calibri"/>
                <a:cs typeface="B Nazanin" panose="00000400000000000000" pitchFamily="2" charset="-78"/>
              </a:rPr>
              <a:t>.</a:t>
            </a:r>
            <a:endParaRPr lang="en-US" sz="1400" dirty="0">
              <a:ea typeface="Calibri"/>
              <a:cs typeface="B Nazanin" panose="00000400000000000000" pitchFamily="2" charset="-78"/>
            </a:endParaRPr>
          </a:p>
          <a:p>
            <a:pPr marL="285750" lvl="0" indent="-285750" algn="r" rtl="1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a-IR" sz="1400" b="1" dirty="0">
                <a:latin typeface="Times New Roman"/>
                <a:ea typeface="Calibri"/>
                <a:cs typeface="B Nazanin" panose="00000400000000000000" pitchFamily="2" charset="-78"/>
              </a:rPr>
              <a:t>تئوفیلین</a:t>
            </a:r>
            <a:r>
              <a:rPr lang="fa-IR" sz="1400" b="1" dirty="0" smtClean="0">
                <a:latin typeface="Times New Roman"/>
                <a:ea typeface="Calibri"/>
                <a:cs typeface="B Nazanin" panose="00000400000000000000" pitchFamily="2" charset="-78"/>
              </a:rPr>
              <a:t>: تئوفیلین </a:t>
            </a:r>
            <a:r>
              <a:rPr lang="fa-IR" sz="1400" b="1" dirty="0">
                <a:latin typeface="Times New Roman"/>
                <a:ea typeface="Calibri"/>
                <a:cs typeface="B Nazanin" panose="00000400000000000000" pitchFamily="2" charset="-78"/>
              </a:rPr>
              <a:t>موجب افزایش غلظت داروی فاویپیراویر می شود. </a:t>
            </a:r>
            <a:endParaRPr lang="fa-IR" sz="1400" b="1" dirty="0" smtClean="0">
              <a:latin typeface="Times New Roman"/>
              <a:ea typeface="Calibri"/>
              <a:cs typeface="B Nazanin" panose="00000400000000000000" pitchFamily="2" charset="-78"/>
            </a:endParaRPr>
          </a:p>
          <a:p>
            <a:pPr marL="285750" lvl="0" indent="-285750" algn="r" rtl="1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a-IR" sz="1400" b="1" dirty="0" smtClean="0">
                <a:latin typeface="Times New Roman"/>
                <a:ea typeface="Calibri"/>
                <a:cs typeface="B Nazanin" panose="00000400000000000000" pitchFamily="2" charset="-78"/>
              </a:rPr>
              <a:t>رپاگلیناید</a:t>
            </a:r>
            <a:r>
              <a:rPr lang="fa-IR" sz="1400" b="1" dirty="0">
                <a:latin typeface="Times New Roman"/>
                <a:ea typeface="Calibri"/>
                <a:cs typeface="B Nazanin" panose="00000400000000000000" pitchFamily="2" charset="-78"/>
              </a:rPr>
              <a:t>:</a:t>
            </a:r>
            <a:r>
              <a:rPr lang="fa-IR" sz="1400" dirty="0">
                <a:ea typeface="Calibri"/>
                <a:cs typeface="B Nazanin" panose="00000400000000000000" pitchFamily="2" charset="-78"/>
              </a:rPr>
              <a:t> </a:t>
            </a:r>
            <a:r>
              <a:rPr lang="fa-IR" sz="1400" b="1" dirty="0" smtClean="0">
                <a:latin typeface="Times New Roman"/>
                <a:ea typeface="Calibri"/>
                <a:cs typeface="B Nazanin" panose="00000400000000000000" pitchFamily="2" charset="-78"/>
              </a:rPr>
              <a:t>فاویپیراویر </a:t>
            </a:r>
            <a:r>
              <a:rPr lang="fa-IR" sz="1400" b="1" dirty="0" smtClean="0">
                <a:latin typeface="B Nazanin"/>
                <a:ea typeface="Calibri"/>
                <a:cs typeface="B Nazanin" panose="00000400000000000000" pitchFamily="2" charset="-78"/>
              </a:rPr>
              <a:t>موجب </a:t>
            </a:r>
            <a:r>
              <a:rPr lang="fa-IR" sz="1400" b="1" dirty="0">
                <a:latin typeface="B Nazanin"/>
                <a:ea typeface="Calibri"/>
                <a:cs typeface="B Nazanin" panose="00000400000000000000" pitchFamily="2" charset="-78"/>
              </a:rPr>
              <a:t>افزایش غلظت </a:t>
            </a:r>
            <a:r>
              <a:rPr lang="fa-IR" sz="1400" b="1" dirty="0" smtClean="0">
                <a:latin typeface="B Nazanin"/>
                <a:ea typeface="Calibri"/>
                <a:cs typeface="B Nazanin" panose="00000400000000000000" pitchFamily="2" charset="-78"/>
              </a:rPr>
              <a:t>رپاگلیناید و هاپیوگلایسمی می شود.</a:t>
            </a:r>
            <a:r>
              <a:rPr lang="en-US" sz="1400" dirty="0">
                <a:ea typeface="Calibri"/>
                <a:cs typeface="Arial"/>
              </a:rPr>
              <a:t> </a:t>
            </a:r>
            <a:endParaRPr lang="en-US" sz="1400" dirty="0" smtClean="0">
              <a:ea typeface="Calibri"/>
              <a:cs typeface="Arial"/>
            </a:endParaRPr>
          </a:p>
          <a:p>
            <a:pPr marL="285750" lvl="0" indent="-285750" algn="r" rtl="1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a-IR" sz="1400" b="1" dirty="0" smtClean="0">
                <a:latin typeface="Times New Roman"/>
                <a:ea typeface="Calibri"/>
                <a:cs typeface="B Nazanin"/>
              </a:rPr>
              <a:t>پیرازین 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امید: فاویپیراویر </a:t>
            </a:r>
            <a:r>
              <a:rPr lang="fa-IR" sz="1400" b="1" dirty="0" smtClean="0">
                <a:latin typeface="Times New Roman"/>
                <a:ea typeface="Calibri"/>
                <a:cs typeface="B Nazanin"/>
              </a:rPr>
              <a:t>سبب 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افزایش عوارض  و یا سمیت  این دارو </a:t>
            </a:r>
            <a:r>
              <a:rPr lang="fa-IR" sz="1400" b="1" dirty="0" smtClean="0">
                <a:latin typeface="Times New Roman"/>
                <a:ea typeface="Calibri"/>
                <a:cs typeface="B Nazanin"/>
              </a:rPr>
              <a:t>می شود.</a:t>
            </a:r>
            <a:endParaRPr lang="en-US" sz="1400" dirty="0">
              <a:ea typeface="Calibri"/>
              <a:cs typeface="Arial"/>
            </a:endParaRPr>
          </a:p>
          <a:p>
            <a:pPr marL="285750" lvl="0" indent="-285750" algn="r" rtl="1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a-IR" sz="1400" b="1" dirty="0">
                <a:latin typeface="Times New Roman"/>
                <a:ea typeface="Calibri"/>
                <a:cs typeface="B Nazanin"/>
              </a:rPr>
              <a:t>داروهای </a:t>
            </a:r>
            <a:r>
              <a:rPr lang="fa-IR" sz="1400" b="1" dirty="0" smtClean="0">
                <a:latin typeface="Times New Roman"/>
                <a:ea typeface="Calibri"/>
                <a:cs typeface="B Nazanin"/>
              </a:rPr>
              <a:t>ضدویروس، 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اثر </a:t>
            </a:r>
            <a:r>
              <a:rPr lang="fa-IR" sz="1400" b="1" dirty="0" smtClean="0">
                <a:latin typeface="Times New Roman"/>
                <a:ea typeface="Calibri"/>
                <a:cs typeface="B Nazanin"/>
              </a:rPr>
              <a:t>واکسن 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زنده آنفولانزا را کاهش می </a:t>
            </a:r>
            <a:r>
              <a:rPr lang="fa-IR" sz="1400" b="1" dirty="0" smtClean="0">
                <a:latin typeface="Times New Roman"/>
                <a:ea typeface="Calibri"/>
                <a:cs typeface="B Nazanin"/>
              </a:rPr>
              <a:t>دهند ( عدم تجویز دو 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روز قبل و دو هفته بعد از تزریق  </a:t>
            </a:r>
            <a:r>
              <a:rPr lang="fa-IR" sz="1400" b="1" dirty="0" smtClean="0">
                <a:latin typeface="Times New Roman"/>
                <a:ea typeface="Calibri"/>
                <a:cs typeface="B Nazanin"/>
              </a:rPr>
              <a:t>واکسن)</a:t>
            </a:r>
            <a:endParaRPr lang="en-US" sz="1400" dirty="0">
              <a:ea typeface="Calibri"/>
              <a:cs typeface="B Nazanin" panose="00000400000000000000" pitchFamily="2" charset="-78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4931473" y="967505"/>
            <a:ext cx="425458" cy="336159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Down Arrow 6"/>
          <p:cNvSpPr/>
          <p:nvPr/>
        </p:nvSpPr>
        <p:spPr>
          <a:xfrm>
            <a:off x="5356933" y="1216344"/>
            <a:ext cx="458115" cy="28647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Up Arrow 11"/>
          <p:cNvSpPr/>
          <p:nvPr/>
        </p:nvSpPr>
        <p:spPr>
          <a:xfrm>
            <a:off x="5870906" y="1399592"/>
            <a:ext cx="425458" cy="336159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AutoShape 2" descr="داروهای خطرناک در بارداری، کدامند؟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18" name="Up Arrow 17"/>
          <p:cNvSpPr/>
          <p:nvPr/>
        </p:nvSpPr>
        <p:spPr>
          <a:xfrm>
            <a:off x="6359986" y="2969966"/>
            <a:ext cx="425458" cy="336159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7170" name="Picture 2" descr="تداخلات دارویی کشنده (بخش اول) | دارویا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27" y="2363150"/>
            <a:ext cx="20574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390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6" grpId="0" animBg="1"/>
      <p:bldP spid="7" grpId="0" animBg="1"/>
      <p:bldP spid="12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12576" y="312738"/>
            <a:ext cx="4110762" cy="586585"/>
          </a:xfrm>
        </p:spPr>
        <p:txBody>
          <a:bodyPr>
            <a:noAutofit/>
          </a:bodyPr>
          <a:lstStyle/>
          <a:p>
            <a:pPr algn="r" rtl="1"/>
            <a:r>
              <a:rPr lang="fa-IR" sz="2800" dirty="0" smtClean="0">
                <a:solidFill>
                  <a:schemeClr val="tx1"/>
                </a:solidFill>
                <a:cs typeface="B Titr" panose="00000700000000000000" pitchFamily="2" charset="-78"/>
              </a:rPr>
              <a:t>اینترفرون بتا -1-</a:t>
            </a:r>
            <a:r>
              <a:rPr lang="en-US" sz="2800" dirty="0" smtClean="0">
                <a:solidFill>
                  <a:schemeClr val="tx1"/>
                </a:solidFill>
                <a:cs typeface="B Titr" panose="00000700000000000000" pitchFamily="2" charset="-78"/>
              </a:rPr>
              <a:t>A </a:t>
            </a:r>
            <a:br>
              <a:rPr lang="en-US" sz="2800" dirty="0" smtClean="0">
                <a:solidFill>
                  <a:schemeClr val="tx1"/>
                </a:solidFill>
                <a:cs typeface="B Titr" panose="00000700000000000000" pitchFamily="2" charset="-78"/>
              </a:rPr>
            </a:br>
            <a:r>
              <a:rPr lang="fa-IR" sz="2000" dirty="0" smtClean="0">
                <a:solidFill>
                  <a:schemeClr val="tx1"/>
                </a:solidFill>
                <a:cs typeface="B Titr" panose="00000700000000000000" pitchFamily="2" charset="-78"/>
              </a:rPr>
              <a:t> (رسیژن)</a:t>
            </a:r>
            <a:endParaRPr lang="fa-IR" sz="20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1427" y="1350111"/>
            <a:ext cx="68625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fa-IR" sz="1400" b="1" dirty="0">
                <a:cs typeface="B Nazanin" panose="00000400000000000000" pitchFamily="2" charset="-78"/>
              </a:rPr>
              <a:t>اینترفرونها </a:t>
            </a:r>
            <a:r>
              <a:rPr lang="fa-IR" sz="1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پروتئين هایی </a:t>
            </a:r>
            <a:r>
              <a:rPr lang="fa-IR" sz="1400" b="1" dirty="0" smtClean="0">
                <a:cs typeface="B Nazanin" panose="00000400000000000000" pitchFamily="2" charset="-78"/>
              </a:rPr>
              <a:t>هستند كه خواص </a:t>
            </a:r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ضد </a:t>
            </a:r>
            <a:r>
              <a:rPr lang="fa-IR" sz="1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ويروس </a:t>
            </a:r>
            <a:r>
              <a:rPr lang="fa-IR" sz="1400" b="1" dirty="0" smtClean="0">
                <a:cs typeface="B Nazanin" panose="00000400000000000000" pitchFamily="2" charset="-78"/>
              </a:rPr>
              <a:t>و </a:t>
            </a:r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تنظيم </a:t>
            </a:r>
            <a:r>
              <a:rPr lang="fa-IR" sz="1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كننده سیستم </a:t>
            </a:r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ايمني </a:t>
            </a:r>
            <a:r>
              <a:rPr lang="fa-IR" sz="1400" b="1" dirty="0" smtClean="0">
                <a:cs typeface="B Nazanin" panose="00000400000000000000" pitchFamily="2" charset="-78"/>
              </a:rPr>
              <a:t>دارند. </a:t>
            </a:r>
            <a:endParaRPr lang="en-US" sz="1400" b="1" dirty="0">
              <a:cs typeface="B Nazanin" panose="00000400000000000000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05500" y="903806"/>
            <a:ext cx="3835861" cy="44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400" dirty="0" smtClean="0">
                <a:solidFill>
                  <a:schemeClr val="tx1"/>
                </a:solidFill>
                <a:cs typeface="B Titr" panose="00000700000000000000" pitchFamily="2" charset="-78"/>
              </a:rPr>
              <a:t>مکانیسم اثر-موارد مصرف</a:t>
            </a:r>
            <a:endParaRPr lang="fa-IR" sz="14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22724" y="3153609"/>
            <a:ext cx="6718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fa-IR" sz="1400" b="1" dirty="0" smtClean="0">
                <a:latin typeface="Times New Roman"/>
                <a:ea typeface="Calibri"/>
                <a:cs typeface="B Nazanin"/>
              </a:rPr>
              <a:t>این دارو به 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شکل </a:t>
            </a:r>
            <a:r>
              <a:rPr lang="fa-IR" sz="1400" b="1" dirty="0">
                <a:solidFill>
                  <a:srgbClr val="FF0000"/>
                </a:solidFill>
                <a:latin typeface="Times New Roman"/>
                <a:ea typeface="Calibri"/>
                <a:cs typeface="B Nazanin"/>
              </a:rPr>
              <a:t>سرنگ </a:t>
            </a:r>
            <a:r>
              <a:rPr lang="fa-IR" sz="1400" b="1" dirty="0" smtClean="0">
                <a:solidFill>
                  <a:srgbClr val="FF0000"/>
                </a:solidFill>
                <a:latin typeface="Times New Roman"/>
                <a:ea typeface="Calibri"/>
                <a:cs typeface="B Nazanin"/>
              </a:rPr>
              <a:t>آماده به </a:t>
            </a:r>
            <a:r>
              <a:rPr lang="fa-IR" sz="1400" b="1" dirty="0">
                <a:solidFill>
                  <a:srgbClr val="FF0000"/>
                </a:solidFill>
                <a:latin typeface="Times New Roman"/>
                <a:ea typeface="Calibri"/>
                <a:cs typeface="B Nazanin"/>
              </a:rPr>
              <a:t>تزریق </a:t>
            </a:r>
            <a:r>
              <a:rPr lang="en-US" sz="1400" b="1" dirty="0">
                <a:latin typeface="Times New Roman"/>
                <a:ea typeface="Calibri"/>
                <a:cs typeface="B Nazanin"/>
              </a:rPr>
              <a:t>(pen)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1400" b="1" dirty="0" smtClean="0">
                <a:latin typeface="Times New Roman"/>
                <a:ea typeface="Calibri"/>
                <a:cs typeface="B Nazanin"/>
              </a:rPr>
              <a:t>حاوی </a:t>
            </a:r>
            <a:r>
              <a:rPr lang="fa-IR" sz="1400" b="1" dirty="0">
                <a:solidFill>
                  <a:srgbClr val="FF0000"/>
                </a:solidFill>
                <a:latin typeface="Times New Roman"/>
                <a:ea typeface="Calibri"/>
                <a:cs typeface="B Nazanin"/>
              </a:rPr>
              <a:t>44 میکروگرم 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معادل 12 میلیون واحد بین المللی در 5/0 میلی </a:t>
            </a:r>
            <a:r>
              <a:rPr lang="fa-IR" sz="1400" b="1" dirty="0" smtClean="0">
                <a:latin typeface="Times New Roman"/>
                <a:ea typeface="Calibri"/>
                <a:cs typeface="B Nazanin"/>
              </a:rPr>
              <a:t>لیتر</a:t>
            </a:r>
            <a:r>
              <a:rPr lang="en-US" sz="1400" b="1" dirty="0">
                <a:latin typeface="Times New Roman"/>
                <a:ea typeface="Calibri"/>
                <a:cs typeface="B Nazanin"/>
              </a:rPr>
              <a:t> 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1400" b="1" dirty="0" smtClean="0">
                <a:latin typeface="Times New Roman"/>
                <a:ea typeface="Calibri"/>
                <a:cs typeface="B Nazanin"/>
              </a:rPr>
              <a:t>موجود است</a:t>
            </a:r>
            <a:r>
              <a:rPr lang="fa-IR" sz="1400" b="1" dirty="0" smtClean="0">
                <a:ea typeface="Calibri"/>
                <a:cs typeface="Times New Roman"/>
              </a:rPr>
              <a:t>.</a:t>
            </a:r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67640" y="1669970"/>
            <a:ext cx="6740825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595" indent="-285750" algn="just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fa-IR" sz="1400" b="1" dirty="0">
                <a:latin typeface="Times New Roman"/>
                <a:ea typeface="Calibri"/>
                <a:cs typeface="B Nazanin"/>
              </a:rPr>
              <a:t>اين دارو </a:t>
            </a:r>
            <a:r>
              <a:rPr lang="fa-IR" sz="1400" b="1" dirty="0" smtClean="0">
                <a:latin typeface="Times New Roman"/>
                <a:ea typeface="Calibri"/>
                <a:cs typeface="B Nazanin"/>
              </a:rPr>
              <a:t>براي کاهش تعداد 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و شــدت حمله </a:t>
            </a:r>
            <a:r>
              <a:rPr lang="fa-IR" sz="1400" b="1" dirty="0" smtClean="0">
                <a:latin typeface="Times New Roman"/>
                <a:ea typeface="Calibri"/>
                <a:cs typeface="B Nazanin"/>
              </a:rPr>
              <a:t>های </a:t>
            </a:r>
            <a:r>
              <a:rPr lang="en-US" sz="1400" b="1" dirty="0" smtClean="0">
                <a:solidFill>
                  <a:srgbClr val="FF0000"/>
                </a:solidFill>
                <a:latin typeface="Times New Roman"/>
                <a:ea typeface="Calibri"/>
                <a:cs typeface="B Nazanin"/>
              </a:rPr>
              <a:t>MS</a:t>
            </a:r>
            <a:r>
              <a:rPr lang="fa-IR" sz="1400" b="1" dirty="0" smtClean="0">
                <a:solidFill>
                  <a:srgbClr val="FF0000"/>
                </a:solidFill>
                <a:latin typeface="Times New Roman"/>
                <a:ea typeface="Calibri"/>
                <a:cs typeface="B Nazanin"/>
              </a:rPr>
              <a:t> </a:t>
            </a:r>
            <a:r>
              <a:rPr lang="fa-IR" sz="1400" b="1" dirty="0" smtClean="0">
                <a:latin typeface="Times New Roman"/>
                <a:ea typeface="Calibri"/>
                <a:cs typeface="B Nazanin"/>
              </a:rPr>
              <a:t>و 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همچنین براي درمان </a:t>
            </a:r>
            <a:r>
              <a:rPr lang="fa-IR" sz="1400" b="1" dirty="0">
                <a:solidFill>
                  <a:srgbClr val="FF0000"/>
                </a:solidFill>
                <a:latin typeface="Times New Roman"/>
                <a:ea typeface="Calibri"/>
                <a:cs typeface="B Nazanin"/>
              </a:rPr>
              <a:t>كونديلوما </a:t>
            </a:r>
            <a:r>
              <a:rPr lang="fa-IR" sz="1400" b="1" dirty="0" smtClean="0">
                <a:solidFill>
                  <a:srgbClr val="FF0000"/>
                </a:solidFill>
                <a:latin typeface="Times New Roman"/>
                <a:ea typeface="Calibri"/>
                <a:cs typeface="B Nazanin"/>
              </a:rPr>
              <a:t>آكاميناتوم </a:t>
            </a:r>
            <a:r>
              <a:rPr lang="fa-IR" sz="1400" b="1" dirty="0" smtClean="0">
                <a:latin typeface="Times New Roman"/>
                <a:ea typeface="Calibri"/>
                <a:cs typeface="B Nazanin"/>
              </a:rPr>
              <a:t>(</a:t>
            </a:r>
            <a:r>
              <a:rPr lang="en-US" sz="1400" b="1" dirty="0">
                <a:latin typeface="Times New Roman"/>
                <a:ea typeface="Calibri"/>
                <a:cs typeface="B Nazanin"/>
              </a:rPr>
              <a:t> 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نوعی زگیل </a:t>
            </a:r>
            <a:r>
              <a:rPr lang="fa-IR" sz="1400" b="1" dirty="0" smtClean="0">
                <a:latin typeface="Times New Roman"/>
                <a:ea typeface="Calibri"/>
                <a:cs typeface="B Nazanin"/>
              </a:rPr>
              <a:t>تناسلی)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 کاربرد </a:t>
            </a:r>
            <a:r>
              <a:rPr lang="fa-IR" sz="1400" b="1" dirty="0" smtClean="0">
                <a:latin typeface="Times New Roman"/>
                <a:ea typeface="Calibri"/>
                <a:cs typeface="B Nazanin"/>
              </a:rPr>
              <a:t>دارد و 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اخیرا در برخی از بیماران مبتلا به </a:t>
            </a:r>
            <a:r>
              <a:rPr lang="fa-IR" sz="1400" b="1" dirty="0">
                <a:solidFill>
                  <a:srgbClr val="FF0000"/>
                </a:solidFill>
                <a:latin typeface="Times New Roman"/>
                <a:ea typeface="Calibri"/>
                <a:cs typeface="B Nazanin"/>
              </a:rPr>
              <a:t>کووید-19 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نیز استفاده شده است که البته اثر ثابت شده ای ندارد.</a:t>
            </a:r>
            <a:endParaRPr lang="en-US" sz="1400" dirty="0">
              <a:ea typeface="Calibri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09612" y="2724720"/>
            <a:ext cx="24272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شکل دارویی-دوزاژ- روش مصرف</a:t>
            </a:r>
            <a:endParaRPr lang="fa-IR" sz="14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86837" y="3644285"/>
            <a:ext cx="65571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fa-IR" sz="1400" b="1" dirty="0">
                <a:latin typeface="Times New Roman"/>
                <a:ea typeface="Calibri"/>
                <a:cs typeface="B Nazanin"/>
              </a:rPr>
              <a:t>دوزاژ دارو: به صورت تزریق </a:t>
            </a:r>
            <a:r>
              <a:rPr lang="fa-IR" sz="1400" b="1" dirty="0">
                <a:solidFill>
                  <a:srgbClr val="FF0000"/>
                </a:solidFill>
                <a:latin typeface="Times New Roman"/>
                <a:ea typeface="Calibri"/>
                <a:cs typeface="B Nazanin"/>
              </a:rPr>
              <a:t>زیر جلدی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، </a:t>
            </a:r>
            <a:r>
              <a:rPr lang="fa-IR" sz="1400" b="1" dirty="0">
                <a:solidFill>
                  <a:srgbClr val="FF0000"/>
                </a:solidFill>
                <a:latin typeface="Times New Roman"/>
                <a:ea typeface="Calibri"/>
                <a:cs typeface="B Nazanin"/>
              </a:rPr>
              <a:t>یک روز درمیان 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به تعداد </a:t>
            </a:r>
            <a:r>
              <a:rPr lang="fa-IR" sz="1400" b="1" dirty="0">
                <a:solidFill>
                  <a:srgbClr val="FF0000"/>
                </a:solidFill>
                <a:latin typeface="Times New Roman"/>
                <a:ea typeface="Calibri"/>
                <a:cs typeface="B Nazanin"/>
              </a:rPr>
              <a:t>3 تا 5 دوز 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تزریق می شود و فقط در </a:t>
            </a:r>
            <a:r>
              <a:rPr lang="fa-IR" sz="1400" b="1" dirty="0">
                <a:solidFill>
                  <a:srgbClr val="FF0000"/>
                </a:solidFill>
                <a:latin typeface="Times New Roman"/>
                <a:ea typeface="Calibri"/>
                <a:cs typeface="B Nazanin"/>
              </a:rPr>
              <a:t>یک هفته اول شروع علائم 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بیماری </a:t>
            </a:r>
            <a:r>
              <a:rPr lang="fa-IR" sz="1400" b="1" dirty="0" smtClean="0">
                <a:latin typeface="Times New Roman"/>
                <a:ea typeface="Calibri"/>
                <a:cs typeface="B Nazanin"/>
              </a:rPr>
              <a:t>قابل تجویز است.</a:t>
            </a:r>
            <a:endParaRPr lang="fa-IR" sz="1400" dirty="0"/>
          </a:p>
        </p:txBody>
      </p:sp>
      <p:sp>
        <p:nvSpPr>
          <p:cNvPr id="11" name="Rectangle 10"/>
          <p:cNvSpPr/>
          <p:nvPr/>
        </p:nvSpPr>
        <p:spPr>
          <a:xfrm>
            <a:off x="3350360" y="4210417"/>
            <a:ext cx="58040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fa-IR" sz="1400" b="1" dirty="0">
                <a:latin typeface="Times New Roman"/>
                <a:ea typeface="Calibri"/>
                <a:cs typeface="B Nazanin" panose="00000400000000000000" pitchFamily="2" charset="-78"/>
              </a:rPr>
              <a:t>رسیژن</a:t>
            </a:r>
            <a:r>
              <a:rPr lang="en-US" sz="1400" b="1" dirty="0">
                <a:latin typeface="Times New Roman"/>
                <a:ea typeface="Calibri"/>
                <a:cs typeface="B Nazanin" panose="00000400000000000000" pitchFamily="2" charset="-78"/>
              </a:rPr>
              <a:t> </a:t>
            </a:r>
            <a:r>
              <a:rPr lang="fa-IR" sz="1400" b="1" dirty="0">
                <a:latin typeface="Times New Roman"/>
                <a:ea typeface="Calibri"/>
                <a:cs typeface="B Nazanin" panose="00000400000000000000" pitchFamily="2" charset="-78"/>
              </a:rPr>
              <a:t>باید </a:t>
            </a:r>
            <a:r>
              <a:rPr lang="fa-IR" sz="1400" b="1" dirty="0" smtClean="0">
                <a:latin typeface="Times New Roman"/>
                <a:ea typeface="Calibri"/>
                <a:cs typeface="B Nazanin" panose="00000400000000000000" pitchFamily="2" charset="-78"/>
              </a:rPr>
              <a:t>در </a:t>
            </a:r>
            <a:r>
              <a:rPr lang="fa-IR" sz="1400" b="1" dirty="0" smtClean="0">
                <a:solidFill>
                  <a:srgbClr val="FF0000"/>
                </a:solidFill>
                <a:latin typeface="Times New Roman"/>
                <a:ea typeface="Calibri"/>
                <a:cs typeface="B Nazanin" panose="00000400000000000000" pitchFamily="2" charset="-78"/>
              </a:rPr>
              <a:t>یخچال</a:t>
            </a:r>
            <a:r>
              <a:rPr lang="fa-IR" sz="1400" b="1" dirty="0" smtClean="0">
                <a:latin typeface="Times New Roman"/>
                <a:ea typeface="Calibri"/>
                <a:cs typeface="B Nazanin" panose="00000400000000000000" pitchFamily="2" charset="-78"/>
              </a:rPr>
              <a:t> </a:t>
            </a:r>
            <a:r>
              <a:rPr lang="fa-IR" sz="1400" b="1" dirty="0">
                <a:latin typeface="Times New Roman"/>
                <a:ea typeface="Calibri"/>
                <a:cs typeface="B Nazanin" panose="00000400000000000000" pitchFamily="2" charset="-78"/>
              </a:rPr>
              <a:t>نگهداری </a:t>
            </a:r>
            <a:r>
              <a:rPr lang="fa-IR" sz="1400" b="1" dirty="0" smtClean="0">
                <a:latin typeface="Times New Roman"/>
                <a:ea typeface="Calibri"/>
                <a:cs typeface="B Nazanin" panose="00000400000000000000" pitchFamily="2" charset="-78"/>
              </a:rPr>
              <a:t>شود. در </a:t>
            </a:r>
            <a:r>
              <a:rPr lang="fa-IR" sz="1400" b="1" dirty="0">
                <a:latin typeface="Times New Roman"/>
                <a:ea typeface="Calibri"/>
                <a:cs typeface="B Nazanin" panose="00000400000000000000" pitchFamily="2" charset="-78"/>
              </a:rPr>
              <a:t>صورت عدم وجود يخچال، اينترفرون</a:t>
            </a:r>
            <a:r>
              <a:rPr lang="en-US" sz="1400" b="1" dirty="0">
                <a:latin typeface="Times New Roman"/>
                <a:ea typeface="Calibri"/>
                <a:cs typeface="B Nazanin" panose="00000400000000000000" pitchFamily="2" charset="-78"/>
              </a:rPr>
              <a:t>beta-1a </a:t>
            </a:r>
            <a:r>
              <a:rPr lang="en-US" sz="1400" b="1" dirty="0">
                <a:latin typeface="B Nazanin"/>
                <a:ea typeface="Calibri"/>
                <a:cs typeface="B Nazanin" panose="00000400000000000000" pitchFamily="2" charset="-78"/>
              </a:rPr>
              <a:t> </a:t>
            </a:r>
            <a:r>
              <a:rPr lang="fa-IR" sz="1400" b="1" dirty="0" smtClean="0">
                <a:latin typeface="B Nazanin"/>
                <a:ea typeface="Calibri"/>
                <a:cs typeface="B Nazanin" panose="00000400000000000000" pitchFamily="2" charset="-78"/>
              </a:rPr>
              <a:t>به مدت </a:t>
            </a:r>
            <a:r>
              <a:rPr lang="fa-IR" sz="1400" b="1" dirty="0">
                <a:solidFill>
                  <a:srgbClr val="FF0000"/>
                </a:solidFill>
                <a:latin typeface="B Nazanin"/>
                <a:ea typeface="Calibri"/>
                <a:cs typeface="B Nazanin" panose="00000400000000000000" pitchFamily="2" charset="-78"/>
              </a:rPr>
              <a:t>7 روز </a:t>
            </a:r>
            <a:r>
              <a:rPr lang="fa-IR" sz="1400" b="1" dirty="0" smtClean="0">
                <a:latin typeface="B Nazanin"/>
                <a:ea typeface="Calibri"/>
                <a:cs typeface="B Nazanin" panose="00000400000000000000" pitchFamily="2" charset="-78"/>
              </a:rPr>
              <a:t>در </a:t>
            </a:r>
            <a:r>
              <a:rPr lang="fa-IR" sz="1400" b="1" dirty="0" smtClean="0">
                <a:solidFill>
                  <a:srgbClr val="FF0000"/>
                </a:solidFill>
                <a:latin typeface="B Nazanin"/>
                <a:ea typeface="Calibri"/>
                <a:cs typeface="B Nazanin" panose="00000400000000000000" pitchFamily="2" charset="-78"/>
              </a:rPr>
              <a:t>دمای اتاق </a:t>
            </a:r>
            <a:r>
              <a:rPr lang="fa-IR" sz="1400" b="1" dirty="0" smtClean="0">
                <a:latin typeface="B Nazanin"/>
                <a:ea typeface="Calibri"/>
                <a:cs typeface="B Nazanin" panose="00000400000000000000" pitchFamily="2" charset="-78"/>
              </a:rPr>
              <a:t>قابل نگهداري است.</a:t>
            </a:r>
            <a:endParaRPr lang="fa-IR" sz="1400" dirty="0">
              <a:cs typeface="B Nazanin" panose="00000400000000000000" pitchFamily="2" charset="-78"/>
            </a:endParaRPr>
          </a:p>
        </p:txBody>
      </p:sp>
      <p:pic>
        <p:nvPicPr>
          <p:cNvPr id="12" name="Picture 11" descr="http://zums.ac.ir/files/rajayee/images/recigen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4" y="1736360"/>
            <a:ext cx="2464765" cy="13123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utoShape 2" descr="اکثر امراض بدن از چیست؟ - مجله imdb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9" name="AutoShape 4" descr="اکثر امراض بدن از چیست؟ - مجله imdb"/>
          <p:cNvSpPr>
            <a:spLocks noChangeAspect="1" noChangeArrowheads="1"/>
          </p:cNvSpPr>
          <p:nvPr/>
        </p:nvSpPr>
        <p:spPr bwMode="auto">
          <a:xfrm>
            <a:off x="9075738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13" name="AutoShape 6" descr="انواع مختلف ام اس ( Ms ) | طبقه بندی ام اس به زبان ساده !"/>
          <p:cNvSpPr>
            <a:spLocks noChangeAspect="1" noChangeArrowheads="1"/>
          </p:cNvSpPr>
          <p:nvPr/>
        </p:nvSpPr>
        <p:spPr bwMode="auto">
          <a:xfrm>
            <a:off x="9228138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14" name="AutoShape 8" descr="انواع مختلف ام اس ( Ms ) | طبقه بندی ام اس به زبان ساده !"/>
          <p:cNvSpPr>
            <a:spLocks noChangeAspect="1" noChangeArrowheads="1"/>
          </p:cNvSpPr>
          <p:nvPr/>
        </p:nvSpPr>
        <p:spPr bwMode="auto">
          <a:xfrm>
            <a:off x="9380538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15" name="AutoShape 13" descr="انواع زگیل تناسلی در زنان و مردان، علائم و تشخیص | کلینیک پایتخت"/>
          <p:cNvSpPr>
            <a:spLocks noChangeAspect="1" noChangeArrowheads="1"/>
          </p:cNvSpPr>
          <p:nvPr/>
        </p:nvSpPr>
        <p:spPr bwMode="auto">
          <a:xfrm>
            <a:off x="9532938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16" name="AutoShape 15" descr="انواع زگیل تناسلی در زنان و مردان، علائم و تشخیص | کلینیک پایتخت"/>
          <p:cNvSpPr>
            <a:spLocks noChangeAspect="1" noChangeArrowheads="1"/>
          </p:cNvSpPr>
          <p:nvPr/>
        </p:nvSpPr>
        <p:spPr bwMode="auto">
          <a:xfrm>
            <a:off x="9685338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217623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  <p:bldP spid="5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58395" y="171845"/>
            <a:ext cx="2864943" cy="586585"/>
          </a:xfrm>
        </p:spPr>
        <p:txBody>
          <a:bodyPr>
            <a:noAutofit/>
          </a:bodyPr>
          <a:lstStyle/>
          <a:p>
            <a:pPr algn="r" rtl="1"/>
            <a:r>
              <a:rPr lang="fa-IR" sz="2800" dirty="0">
                <a:solidFill>
                  <a:schemeClr val="tx1"/>
                </a:solidFill>
                <a:cs typeface="B Titr" panose="00000700000000000000" pitchFamily="2" charset="-78"/>
              </a:rPr>
              <a:t>اینترفرون بتا -1-</a:t>
            </a:r>
            <a:r>
              <a:rPr lang="en-US" sz="2800" dirty="0">
                <a:solidFill>
                  <a:schemeClr val="tx1"/>
                </a:solidFill>
                <a:cs typeface="B Titr" panose="00000700000000000000" pitchFamily="2" charset="-78"/>
              </a:rPr>
              <a:t>A</a:t>
            </a:r>
            <a:endParaRPr lang="fa-IR" sz="28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227578" y="586585"/>
            <a:ext cx="2919627" cy="44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400" dirty="0" smtClean="0">
                <a:solidFill>
                  <a:schemeClr val="tx1"/>
                </a:solidFill>
                <a:cs typeface="B Titr" panose="00000700000000000000" pitchFamily="2" charset="-78"/>
              </a:rPr>
              <a:t>عوارض جانبی</a:t>
            </a:r>
            <a:endParaRPr lang="fa-IR" sz="14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08475" y="880184"/>
            <a:ext cx="5338728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a-IR" sz="1400" b="1" dirty="0">
                <a:latin typeface="Times New Roman"/>
                <a:ea typeface="Calibri"/>
                <a:cs typeface="B Nazanin"/>
              </a:rPr>
              <a:t>علائم شبه آنفولانزا مانند سر درد، خستگی، تب، تهوع و درد های ماهیچه </a:t>
            </a:r>
            <a:r>
              <a:rPr lang="fa-IR" sz="1400" b="1" dirty="0" smtClean="0">
                <a:latin typeface="Times New Roman"/>
                <a:ea typeface="Calibri"/>
                <a:cs typeface="B Nazanin"/>
              </a:rPr>
              <a:t>ای</a:t>
            </a:r>
          </a:p>
          <a:p>
            <a:pPr marL="285750" indent="-285750" algn="just" rtl="1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a-IR" sz="1400" b="1" dirty="0" smtClean="0">
                <a:latin typeface="Times New Roman"/>
                <a:ea typeface="Calibri"/>
                <a:cs typeface="B Nazanin"/>
              </a:rPr>
              <a:t>افزایش 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آنزیم های </a:t>
            </a:r>
            <a:r>
              <a:rPr lang="fa-IR" sz="1400" b="1" dirty="0" smtClean="0">
                <a:latin typeface="Times New Roman"/>
                <a:ea typeface="Calibri"/>
                <a:cs typeface="B Nazanin"/>
              </a:rPr>
              <a:t>کبدی</a:t>
            </a:r>
          </a:p>
          <a:p>
            <a:pPr marL="285750" indent="-285750" algn="just" rtl="1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a-IR" sz="1400" b="1" dirty="0">
                <a:latin typeface="Times New Roman"/>
                <a:ea typeface="Calibri"/>
                <a:cs typeface="B Nazanin"/>
              </a:rPr>
              <a:t>اختلالات عصبی-روانی </a:t>
            </a:r>
            <a:r>
              <a:rPr lang="fa-IR" sz="1400" b="1" dirty="0" smtClean="0">
                <a:latin typeface="Times New Roman"/>
                <a:ea typeface="Calibri"/>
                <a:cs typeface="B Nazanin"/>
              </a:rPr>
              <a:t>: سایکوز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، مانیا، </a:t>
            </a:r>
            <a:r>
              <a:rPr lang="fa-IR" sz="1400" b="1" dirty="0" smtClean="0">
                <a:latin typeface="Times New Roman"/>
                <a:ea typeface="Calibri"/>
                <a:cs typeface="B Nazanin"/>
              </a:rPr>
              <a:t>افسردگی و 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افکار </a:t>
            </a:r>
            <a:r>
              <a:rPr lang="fa-IR" sz="1400" b="1" dirty="0" smtClean="0">
                <a:latin typeface="Times New Roman"/>
                <a:ea typeface="Calibri"/>
                <a:cs typeface="B Nazanin"/>
              </a:rPr>
              <a:t>خودکشی </a:t>
            </a:r>
          </a:p>
          <a:p>
            <a:pPr marL="285750" indent="-285750" algn="just" rtl="1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a-IR" sz="1400" b="1" dirty="0" smtClean="0">
                <a:latin typeface="Times New Roman"/>
                <a:ea typeface="Calibri"/>
                <a:cs typeface="B Nazanin"/>
              </a:rPr>
              <a:t>احتمال تشدید 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تشنج </a:t>
            </a:r>
            <a:endParaRPr lang="fa-IR" sz="1400" b="1" dirty="0" smtClean="0">
              <a:latin typeface="Times New Roman"/>
              <a:ea typeface="Calibri"/>
              <a:cs typeface="B Nazanin"/>
            </a:endParaRPr>
          </a:p>
          <a:p>
            <a:pPr marL="285750" indent="-285750" algn="just" rtl="1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fa-IR" sz="1400" b="1" dirty="0">
                <a:solidFill>
                  <a:prstClr val="black"/>
                </a:solidFill>
                <a:latin typeface="Times New Roman"/>
                <a:ea typeface="Calibri"/>
                <a:cs typeface="B Nazanin"/>
              </a:rPr>
              <a:t>سرکوب مغز استخوان : پان سیتوپنی ( به ندرت) و </a:t>
            </a:r>
            <a:r>
              <a:rPr lang="fa-IR" sz="1400" b="1" dirty="0" smtClean="0">
                <a:solidFill>
                  <a:prstClr val="black"/>
                </a:solidFill>
                <a:latin typeface="Times New Roman"/>
                <a:ea typeface="Calibri"/>
                <a:cs typeface="B Nazanin"/>
              </a:rPr>
              <a:t>ترومبوسیتوپنی</a:t>
            </a:r>
          </a:p>
          <a:p>
            <a:pPr marL="285750" indent="-285750" algn="just" rtl="1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fa-IR" sz="1400" b="1" dirty="0" smtClean="0">
                <a:latin typeface="Times New Roman"/>
                <a:ea typeface="Calibri"/>
                <a:cs typeface="B Nazanin"/>
              </a:rPr>
              <a:t>عفونت 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های مجاری ادراری، عفونت مجاري تنفسي، تنگی نفس و درد قفسه </a:t>
            </a:r>
            <a:r>
              <a:rPr lang="fa-IR" sz="1400" b="1" dirty="0" smtClean="0">
                <a:latin typeface="Times New Roman"/>
                <a:ea typeface="Calibri"/>
                <a:cs typeface="B Nazanin"/>
              </a:rPr>
              <a:t>سینه</a:t>
            </a:r>
            <a:endParaRPr lang="fa-IR" sz="1400" b="1" dirty="0">
              <a:latin typeface="Times New Roman"/>
              <a:ea typeface="Calibri"/>
              <a:cs typeface="B Nazanin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227578" y="2366661"/>
            <a:ext cx="2919627" cy="44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400" dirty="0" smtClean="0">
                <a:solidFill>
                  <a:schemeClr val="tx1"/>
                </a:solidFill>
                <a:cs typeface="B Titr" panose="00000700000000000000" pitchFamily="2" charset="-78"/>
              </a:rPr>
              <a:t>احتیاط مصرف</a:t>
            </a:r>
            <a:endParaRPr lang="fa-IR" sz="14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5280" y="2665818"/>
            <a:ext cx="7019855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fa-IR" sz="1400" b="1" dirty="0">
                <a:latin typeface="Times New Roman"/>
                <a:ea typeface="Calibri"/>
                <a:cs typeface="B Nazanin"/>
              </a:rPr>
              <a:t>در صورت حساسیت</a:t>
            </a:r>
            <a:r>
              <a:rPr lang="en-US" sz="1400" b="1" dirty="0">
                <a:latin typeface="Times New Roman"/>
                <a:ea typeface="Calibri"/>
                <a:cs typeface="B Nazanin"/>
              </a:rPr>
              <a:t> 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به دارو مصرف آن باید قطع شود.</a:t>
            </a:r>
            <a:endParaRPr lang="en-US" sz="1400" dirty="0">
              <a:ea typeface="Calibri"/>
              <a:cs typeface="Arial"/>
            </a:endParaRPr>
          </a:p>
          <a:p>
            <a:pPr marL="285750" lvl="0" indent="-285750" algn="r" rtl="1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a-IR" sz="1400" b="1" dirty="0" smtClean="0">
                <a:latin typeface="Times New Roman"/>
                <a:ea typeface="Calibri"/>
                <a:cs typeface="B Nazanin"/>
              </a:rPr>
              <a:t>نقص 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کبدی و سوء مصرف الکل </a:t>
            </a:r>
            <a:endParaRPr lang="fa-IR" sz="1400" b="1" dirty="0" smtClean="0">
              <a:latin typeface="Times New Roman"/>
              <a:ea typeface="Calibri"/>
              <a:cs typeface="B Nazanin"/>
            </a:endParaRPr>
          </a:p>
          <a:p>
            <a:pPr marL="285750" indent="-285750" algn="r" rtl="1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fa-IR" sz="1400" b="1" dirty="0">
                <a:latin typeface="Times New Roman"/>
                <a:ea typeface="Calibri"/>
                <a:cs typeface="B Nazanin"/>
              </a:rPr>
              <a:t>سابقه اختلالات عصبی-روانی</a:t>
            </a:r>
            <a:endParaRPr lang="en-US" sz="1400" dirty="0">
              <a:ea typeface="Calibri"/>
              <a:cs typeface="Arial"/>
            </a:endParaRPr>
          </a:p>
          <a:p>
            <a:pPr marL="285750" lvl="0" indent="-285750" algn="r" rtl="1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a-IR" sz="1400" b="1" dirty="0" smtClean="0">
                <a:latin typeface="Times New Roman"/>
                <a:ea typeface="Calibri"/>
                <a:cs typeface="B Nazanin"/>
              </a:rPr>
              <a:t>سا بقه تشنج و صرع</a:t>
            </a:r>
          </a:p>
          <a:p>
            <a:pPr marL="285750" lvl="0" indent="-285750" algn="r" rtl="1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a-IR" sz="1400" b="1" dirty="0" smtClean="0">
                <a:latin typeface="Times New Roman"/>
                <a:ea typeface="Calibri"/>
                <a:cs typeface="B Nazanin"/>
              </a:rPr>
              <a:t>سابقه بیماری 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های </a:t>
            </a:r>
            <a:r>
              <a:rPr lang="fa-IR" sz="1400" b="1" dirty="0" smtClean="0">
                <a:latin typeface="Times New Roman"/>
                <a:ea typeface="Calibri"/>
                <a:cs typeface="B Nazanin"/>
              </a:rPr>
              <a:t>قلبی-عروقی از 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جمله آنژین و</a:t>
            </a:r>
            <a:r>
              <a:rPr lang="en-US" sz="1400" b="1" dirty="0">
                <a:latin typeface="Times New Roman"/>
                <a:ea typeface="Calibri"/>
                <a:cs typeface="B Nazanin"/>
              </a:rPr>
              <a:t> Heart failure </a:t>
            </a:r>
            <a:endParaRPr lang="en-US" sz="1400" b="1" dirty="0" smtClean="0">
              <a:latin typeface="Times New Roman"/>
              <a:ea typeface="Calibri"/>
              <a:cs typeface="B Nazanin"/>
            </a:endParaRPr>
          </a:p>
          <a:p>
            <a:pPr marL="285750" lvl="0" indent="-285750" algn="r" rtl="1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a-IR" sz="1400" b="1" dirty="0" smtClean="0">
                <a:latin typeface="Times New Roman"/>
                <a:ea typeface="Calibri"/>
                <a:cs typeface="B Nazanin"/>
              </a:rPr>
              <a:t>اختلالات 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خود ایمنی </a:t>
            </a:r>
            <a:r>
              <a:rPr lang="fa-IR" sz="1400" b="1" dirty="0" smtClean="0">
                <a:latin typeface="Times New Roman"/>
                <a:ea typeface="Calibri"/>
                <a:cs typeface="B Nazanin"/>
              </a:rPr>
              <a:t>از 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جمله ترومبوسیتوپنی </a:t>
            </a:r>
            <a:r>
              <a:rPr lang="fa-IR" sz="1400" b="1" dirty="0" smtClean="0">
                <a:latin typeface="Times New Roman"/>
                <a:ea typeface="Calibri"/>
                <a:cs typeface="B Nazanin"/>
              </a:rPr>
              <a:t>ایدیوپاتیک</a:t>
            </a:r>
            <a:endParaRPr lang="fa-IR" sz="1400" b="1" dirty="0">
              <a:latin typeface="Times New Roman"/>
              <a:ea typeface="Calibri"/>
              <a:cs typeface="Arial"/>
              <a:sym typeface="Wingding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35508" y="4245699"/>
            <a:ext cx="2919627" cy="44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400" dirty="0" smtClean="0">
                <a:solidFill>
                  <a:schemeClr val="tx1"/>
                </a:solidFill>
                <a:cs typeface="B Titr" panose="00000700000000000000" pitchFamily="2" charset="-78"/>
              </a:rPr>
              <a:t>تداخلات دارویی</a:t>
            </a:r>
            <a:endParaRPr lang="fa-IR" sz="14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50673" y="4620280"/>
            <a:ext cx="6404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fa-IR" sz="1400" b="1" dirty="0">
                <a:latin typeface="Times New Roman"/>
                <a:ea typeface="Calibri"/>
                <a:cs typeface="B Nazanin"/>
              </a:rPr>
              <a:t>مصرف همزمان </a:t>
            </a:r>
            <a:r>
              <a:rPr lang="fa-IR" sz="1400" b="1" dirty="0" smtClean="0">
                <a:latin typeface="Times New Roman"/>
                <a:ea typeface="Calibri"/>
                <a:cs typeface="B Nazanin"/>
              </a:rPr>
              <a:t>با 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دارو هاي كاهنده فعاليت مغز استخوان و پرتودرماني باعث كاهش شديد فعاليت مغز استخوان مي شود</a:t>
            </a:r>
            <a:r>
              <a:rPr lang="en-US" sz="1400" b="1" dirty="0">
                <a:latin typeface="Times New Roman"/>
                <a:ea typeface="Calibri"/>
                <a:cs typeface="B Nazanin"/>
              </a:rPr>
              <a:t>.</a:t>
            </a:r>
            <a:endParaRPr lang="fa-IR" sz="1400" dirty="0"/>
          </a:p>
        </p:txBody>
      </p:sp>
      <p:sp>
        <p:nvSpPr>
          <p:cNvPr id="3" name="AutoShape 6" descr="🥇️ صرع | سلامتی 24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5" name="AutoShape 8" descr="🥇️ صرع | سلامتی 24"/>
          <p:cNvSpPr>
            <a:spLocks noChangeAspect="1" noChangeArrowheads="1"/>
          </p:cNvSpPr>
          <p:nvPr/>
        </p:nvSpPr>
        <p:spPr bwMode="auto">
          <a:xfrm>
            <a:off x="9075738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8" name="AutoShape 10" descr="🥇️ صرع | سلامتی 24"/>
          <p:cNvSpPr>
            <a:spLocks noChangeAspect="1" noChangeArrowheads="1"/>
          </p:cNvSpPr>
          <p:nvPr/>
        </p:nvSpPr>
        <p:spPr bwMode="auto">
          <a:xfrm>
            <a:off x="9228138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9" name="AutoShape 17" descr="علائم حساسیت دارویی و درمان آن - دکتر دوغایی مقدم"/>
          <p:cNvSpPr>
            <a:spLocks noChangeAspect="1" noChangeArrowheads="1"/>
          </p:cNvSpPr>
          <p:nvPr/>
        </p:nvSpPr>
        <p:spPr bwMode="auto">
          <a:xfrm>
            <a:off x="9380538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13" name="AutoShape 19" descr="علائم حساسیت دارویی و درمان آن - دکتر دوغایی مقدم"/>
          <p:cNvSpPr>
            <a:spLocks noChangeAspect="1" noChangeArrowheads="1"/>
          </p:cNvSpPr>
          <p:nvPr/>
        </p:nvSpPr>
        <p:spPr bwMode="auto">
          <a:xfrm>
            <a:off x="9532938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774829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44072" y="282832"/>
            <a:ext cx="3194532" cy="586585"/>
          </a:xfrm>
        </p:spPr>
        <p:txBody>
          <a:bodyPr>
            <a:noAutofit/>
          </a:bodyPr>
          <a:lstStyle/>
          <a:p>
            <a:pPr algn="r" rtl="1"/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اقدامات درمانی</a:t>
            </a:r>
            <a:endParaRPr lang="fa-IR" sz="24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1077" y="891995"/>
            <a:ext cx="71679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ü"/>
            </a:pPr>
            <a:r>
              <a:rPr lang="fa-IR" sz="1400" b="1" dirty="0" smtClean="0">
                <a:solidFill>
                  <a:srgbClr val="FF0000"/>
                </a:solidFill>
                <a:latin typeface="BNazanin"/>
                <a:cs typeface="B Nazanin" panose="00000400000000000000" pitchFamily="2" charset="-78"/>
              </a:rPr>
              <a:t>اکسیژن </a:t>
            </a:r>
            <a:r>
              <a:rPr lang="fa-IR" sz="1400" b="1" dirty="0">
                <a:solidFill>
                  <a:srgbClr val="FF0000"/>
                </a:solidFill>
                <a:latin typeface="BNazanin"/>
                <a:cs typeface="B Nazanin" panose="00000400000000000000" pitchFamily="2" charset="-78"/>
              </a:rPr>
              <a:t>درمانی </a:t>
            </a:r>
            <a:r>
              <a:rPr lang="fa-IR" sz="1400" b="1" dirty="0">
                <a:solidFill>
                  <a:srgbClr val="000000"/>
                </a:solidFill>
                <a:latin typeface="BNazanin"/>
                <a:cs typeface="B Nazanin" panose="00000400000000000000" pitchFamily="2" charset="-78"/>
              </a:rPr>
              <a:t>مهمترین اقدام </a:t>
            </a:r>
            <a:r>
              <a:rPr lang="fa-IR" sz="1400" b="1" dirty="0" smtClean="0">
                <a:solidFill>
                  <a:srgbClr val="000000"/>
                </a:solidFill>
                <a:latin typeface="BNazanin"/>
                <a:cs typeface="B Nazanin" panose="00000400000000000000" pitchFamily="2" charset="-78"/>
              </a:rPr>
              <a:t>است. ( کانولای بینی در هیپوکسی خفیف، ماسک اکسیژن ساده در هیپوکسی متوسط و ماسک اکسیژن رزرور دار در هیپوکسی شدید)</a:t>
            </a:r>
          </a:p>
          <a:p>
            <a:pPr marL="285750" indent="-285750" algn="just" rtl="1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ü"/>
            </a:pPr>
            <a:r>
              <a:rPr lang="fa-IR" sz="1400" b="1" dirty="0" smtClean="0">
                <a:solidFill>
                  <a:srgbClr val="FF0000"/>
                </a:solidFill>
                <a:latin typeface="BNazanin"/>
                <a:cs typeface="B Nazanin" panose="00000400000000000000" pitchFamily="2" charset="-78"/>
              </a:rPr>
              <a:t>اصلاح </a:t>
            </a:r>
            <a:r>
              <a:rPr lang="fa-IR" sz="1400" b="1" dirty="0">
                <a:solidFill>
                  <a:srgbClr val="FF0000"/>
                </a:solidFill>
                <a:latin typeface="BNazanin"/>
                <a:cs typeface="B Nazanin" panose="00000400000000000000" pitchFamily="2" charset="-78"/>
              </a:rPr>
              <a:t>آب و الکترولیت </a:t>
            </a:r>
            <a:r>
              <a:rPr lang="fa-IR" sz="1400" b="1" dirty="0">
                <a:solidFill>
                  <a:srgbClr val="000000"/>
                </a:solidFill>
                <a:latin typeface="BNazanin"/>
                <a:cs typeface="B Nazanin" panose="00000400000000000000" pitchFamily="2" charset="-78"/>
              </a:rPr>
              <a:t>و سایر </a:t>
            </a:r>
            <a:r>
              <a:rPr lang="fa-IR" sz="1400" b="1" dirty="0">
                <a:solidFill>
                  <a:srgbClr val="FF0000"/>
                </a:solidFill>
                <a:latin typeface="BNazanin"/>
                <a:cs typeface="B Nazanin" panose="00000400000000000000" pitchFamily="2" charset="-78"/>
              </a:rPr>
              <a:t>درمان های حمایتی </a:t>
            </a:r>
            <a:r>
              <a:rPr lang="fa-IR" sz="1400" b="1" dirty="0">
                <a:solidFill>
                  <a:srgbClr val="000000"/>
                </a:solidFill>
                <a:latin typeface="BNazanin"/>
                <a:cs typeface="B Nazanin" panose="00000400000000000000" pitchFamily="2" charset="-78"/>
              </a:rPr>
              <a:t>مورد </a:t>
            </a:r>
            <a:r>
              <a:rPr lang="fa-IR" sz="1400" b="1" dirty="0" smtClean="0">
                <a:solidFill>
                  <a:srgbClr val="000000"/>
                </a:solidFill>
                <a:latin typeface="BNazanin"/>
                <a:cs typeface="B Nazanin" panose="00000400000000000000" pitchFamily="2" charset="-78"/>
              </a:rPr>
              <a:t>نیاز</a:t>
            </a:r>
            <a:endParaRPr lang="fa-IR" sz="1400" b="1" dirty="0">
              <a:solidFill>
                <a:srgbClr val="000000"/>
              </a:solidFill>
              <a:latin typeface="BNazanin"/>
              <a:cs typeface="B Nazanin" panose="00000400000000000000" pitchFamily="2" charset="-78"/>
            </a:endParaRPr>
          </a:p>
          <a:p>
            <a:pPr marL="285750" indent="-285750" algn="just" rtl="1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ü"/>
            </a:pPr>
            <a:r>
              <a:rPr lang="fa-IR" sz="1400" b="1" dirty="0" smtClean="0">
                <a:solidFill>
                  <a:srgbClr val="000000"/>
                </a:solidFill>
                <a:latin typeface="BNazanin"/>
                <a:cs typeface="B Nazanin" panose="00000400000000000000" pitchFamily="2" charset="-78"/>
              </a:rPr>
              <a:t>به طور کلی </a:t>
            </a:r>
            <a:r>
              <a:rPr lang="fa-IR" sz="1400" b="1" dirty="0">
                <a:solidFill>
                  <a:srgbClr val="FF0000"/>
                </a:solidFill>
                <a:latin typeface="BNazanin"/>
                <a:cs typeface="B Nazanin" panose="00000400000000000000" pitchFamily="2" charset="-78"/>
              </a:rPr>
              <a:t>آنتی </a:t>
            </a:r>
            <a:r>
              <a:rPr lang="fa-IR" sz="1400" b="1" dirty="0" smtClean="0">
                <a:solidFill>
                  <a:srgbClr val="FF0000"/>
                </a:solidFill>
                <a:latin typeface="BNazanin"/>
                <a:cs typeface="B Nazanin" panose="00000400000000000000" pitchFamily="2" charset="-78"/>
              </a:rPr>
              <a:t>بیوتیک </a:t>
            </a:r>
            <a:r>
              <a:rPr lang="fa-IR" sz="1400" b="1" dirty="0" smtClean="0">
                <a:solidFill>
                  <a:srgbClr val="000000"/>
                </a:solidFill>
                <a:latin typeface="BNazanin"/>
                <a:cs typeface="B Nazanin" panose="00000400000000000000" pitchFamily="2" charset="-78"/>
              </a:rPr>
              <a:t>در درمان کووید- 19ضرورتی ندارد. </a:t>
            </a:r>
            <a:r>
              <a:rPr lang="fa-IR" sz="1400" b="1" dirty="0">
                <a:solidFill>
                  <a:srgbClr val="000000"/>
                </a:solidFill>
                <a:latin typeface="BNazanin"/>
                <a:cs typeface="B Nazanin" panose="00000400000000000000" pitchFamily="2" charset="-78"/>
              </a:rPr>
              <a:t>در بیماران با شک به </a:t>
            </a:r>
            <a:r>
              <a:rPr lang="fa-IR" sz="1400" b="1" dirty="0" smtClean="0">
                <a:solidFill>
                  <a:srgbClr val="000000"/>
                </a:solidFill>
                <a:latin typeface="BNazanin"/>
                <a:cs typeface="B Nazanin" panose="00000400000000000000" pitchFamily="2" charset="-78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BNazanin"/>
                <a:cs typeface="B Nazanin" panose="00000400000000000000" pitchFamily="2" charset="-78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BNazanin"/>
                <a:cs typeface="B Nazanin" panose="00000400000000000000" pitchFamily="2" charset="-78"/>
              </a:rPr>
              <a:t>CAP</a:t>
            </a:r>
            <a:r>
              <a:rPr lang="fa-IR" sz="1400" b="1" dirty="0" smtClean="0">
                <a:solidFill>
                  <a:srgbClr val="000000"/>
                </a:solidFill>
                <a:latin typeface="BNazanin"/>
                <a:cs typeface="B Nazanin" panose="00000400000000000000" pitchFamily="2" charset="-78"/>
              </a:rPr>
              <a:t>و </a:t>
            </a:r>
            <a:r>
              <a:rPr lang="fa-IR" sz="1400" b="1" dirty="0">
                <a:solidFill>
                  <a:srgbClr val="000000"/>
                </a:solidFill>
                <a:latin typeface="BNazanin"/>
                <a:cs typeface="B Nazanin" panose="00000400000000000000" pitchFamily="2" charset="-78"/>
              </a:rPr>
              <a:t>سایر علل </a:t>
            </a:r>
            <a:r>
              <a:rPr lang="fa-IR" sz="1400" b="1" dirty="0">
                <a:solidFill>
                  <a:srgbClr val="FF0000"/>
                </a:solidFill>
                <a:latin typeface="BNazanin"/>
                <a:cs typeface="B Nazanin" panose="00000400000000000000" pitchFamily="2" charset="-78"/>
              </a:rPr>
              <a:t>عفونی</a:t>
            </a:r>
            <a:r>
              <a:rPr lang="fa-IR" sz="1400" b="1" dirty="0">
                <a:solidFill>
                  <a:srgbClr val="000000"/>
                </a:solidFill>
                <a:latin typeface="BNazanin"/>
                <a:cs typeface="B Nazanin" panose="00000400000000000000" pitchFamily="2" charset="-78"/>
              </a:rPr>
              <a:t>، برای تجویز آن تصمیم گیری </a:t>
            </a:r>
            <a:r>
              <a:rPr lang="fa-IR" sz="1400" b="1" dirty="0" smtClean="0">
                <a:solidFill>
                  <a:srgbClr val="000000"/>
                </a:solidFill>
                <a:latin typeface="BNazanin"/>
                <a:cs typeface="B Nazanin" panose="00000400000000000000" pitchFamily="2" charset="-78"/>
              </a:rPr>
              <a:t>شود</a:t>
            </a:r>
            <a:endParaRPr lang="fa-IR" sz="1400" b="1" dirty="0"/>
          </a:p>
        </p:txBody>
      </p:sp>
      <p:sp>
        <p:nvSpPr>
          <p:cNvPr id="10" name="Rectangle 9"/>
          <p:cNvSpPr/>
          <p:nvPr/>
        </p:nvSpPr>
        <p:spPr>
          <a:xfrm>
            <a:off x="3197657" y="2877161"/>
            <a:ext cx="59214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buFont typeface="Wingdings" panose="05000000000000000000" pitchFamily="2" charset="2"/>
              <a:buChar char="ü"/>
            </a:pPr>
            <a:endParaRPr lang="en-US" sz="1400" b="1" dirty="0">
              <a:ea typeface="Calibri"/>
              <a:cs typeface="B Nazanin" panose="00000400000000000000" pitchFamily="2" charset="-78"/>
            </a:endParaRPr>
          </a:p>
          <a:p>
            <a:pPr marL="342900" lvl="0" indent="-342900" algn="just" rtl="1"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Font typeface="Wingdings"/>
              <a:buChar char=""/>
              <a:tabLst>
                <a:tab pos="337185" algn="l"/>
              </a:tabLst>
            </a:pPr>
            <a:r>
              <a:rPr lang="fa-IR" sz="1400" b="1" dirty="0">
                <a:solidFill>
                  <a:srgbClr val="FF0000"/>
                </a:solidFill>
                <a:latin typeface="Times New Roman"/>
                <a:ea typeface="Calibri"/>
                <a:cs typeface="B Nazanin" panose="00000400000000000000" pitchFamily="2" charset="-78"/>
              </a:rPr>
              <a:t>هپارین:</a:t>
            </a:r>
            <a:r>
              <a:rPr lang="fa-IR" sz="1400" b="1" dirty="0">
                <a:latin typeface="Times New Roman"/>
                <a:ea typeface="Calibri"/>
                <a:cs typeface="B Nazanin" panose="00000400000000000000" pitchFamily="2" charset="-78"/>
              </a:rPr>
              <a:t> </a:t>
            </a:r>
            <a:r>
              <a:rPr lang="en-US" sz="1400" b="1" dirty="0" smtClean="0">
                <a:latin typeface="Times New Roman"/>
                <a:ea typeface="Calibri"/>
                <a:cs typeface="B Nazanin" panose="00000400000000000000" pitchFamily="2" charset="-78"/>
              </a:rPr>
              <a:t> 5000 IU SC/Q8h</a:t>
            </a:r>
            <a:r>
              <a:rPr lang="fa-IR" sz="1400" b="1" dirty="0" smtClean="0">
                <a:latin typeface="Times New Roman"/>
                <a:ea typeface="Calibri"/>
                <a:cs typeface="B Nazanin" panose="00000400000000000000" pitchFamily="2" charset="-78"/>
              </a:rPr>
              <a:t>(در </a:t>
            </a:r>
            <a:r>
              <a:rPr lang="en-US" sz="1400" b="1" dirty="0" smtClean="0">
                <a:latin typeface="Times New Roman"/>
                <a:ea typeface="Calibri"/>
                <a:cs typeface="B Nazanin" panose="00000400000000000000" pitchFamily="2" charset="-78"/>
              </a:rPr>
              <a:t>BMI</a:t>
            </a:r>
            <a:r>
              <a:rPr lang="fa-IR" sz="1400" b="1" dirty="0" smtClean="0">
                <a:latin typeface="Times New Roman"/>
                <a:ea typeface="Calibri"/>
                <a:cs typeface="B Nazanin" panose="00000400000000000000" pitchFamily="2" charset="-78"/>
              </a:rPr>
              <a:t> </a:t>
            </a:r>
            <a:r>
              <a:rPr lang="en-US" sz="1400" b="1" dirty="0" smtClean="0">
                <a:latin typeface="Times New Roman"/>
                <a:ea typeface="Calibri"/>
                <a:cs typeface="B Nazanin" panose="00000400000000000000" pitchFamily="2" charset="-78"/>
              </a:rPr>
              <a:t>40</a:t>
            </a:r>
            <a:r>
              <a:rPr lang="en-US" sz="1400" b="1" dirty="0" smtClean="0">
                <a:latin typeface="Agency FB"/>
                <a:ea typeface="Calibri"/>
                <a:cs typeface="B Nazanin" panose="00000400000000000000" pitchFamily="2" charset="-78"/>
              </a:rPr>
              <a:t>≤</a:t>
            </a:r>
            <a:r>
              <a:rPr lang="fa-IR" sz="1400" b="1" dirty="0" smtClean="0">
                <a:latin typeface="Agency FB"/>
                <a:ea typeface="Calibri"/>
                <a:cs typeface="B Nazanin" panose="00000400000000000000" pitchFamily="2" charset="-78"/>
              </a:rPr>
              <a:t> </a:t>
            </a:r>
            <a:r>
              <a:rPr lang="fa-IR" sz="1400" b="1" dirty="0" smtClean="0">
                <a:latin typeface="Times New Roman"/>
                <a:ea typeface="Calibri"/>
                <a:cs typeface="B Nazanin" panose="00000400000000000000" pitchFamily="2" charset="-78"/>
              </a:rPr>
              <a:t>و در </a:t>
            </a:r>
            <a:r>
              <a:rPr lang="fa-IR" sz="1400" b="1" dirty="0">
                <a:latin typeface="Times New Roman"/>
                <a:ea typeface="Calibri"/>
                <a:cs typeface="B Nazanin" panose="00000400000000000000" pitchFamily="2" charset="-78"/>
              </a:rPr>
              <a:t>فاز ریوی </a:t>
            </a:r>
            <a:r>
              <a:rPr lang="fa-IR" sz="1400" b="1" dirty="0" smtClean="0">
                <a:latin typeface="Times New Roman"/>
                <a:ea typeface="Calibri"/>
                <a:cs typeface="B Nazanin" panose="00000400000000000000" pitchFamily="2" charset="-78"/>
              </a:rPr>
              <a:t>بحرانی </a:t>
            </a:r>
            <a:r>
              <a:rPr lang="en-US" sz="1400" b="1" dirty="0" smtClean="0">
                <a:latin typeface="Times New Roman"/>
                <a:ea typeface="Calibri"/>
                <a:cs typeface="B Nazanin" panose="00000400000000000000" pitchFamily="2" charset="-78"/>
              </a:rPr>
              <a:t> (7500IU SC/Q8h</a:t>
            </a:r>
          </a:p>
          <a:p>
            <a:pPr marL="342900" lvl="0" indent="-342900" algn="just" rtl="1"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Font typeface="Wingdings"/>
              <a:buChar char=""/>
              <a:tabLst>
                <a:tab pos="337185" algn="l"/>
              </a:tabLst>
            </a:pPr>
            <a:r>
              <a:rPr lang="fa-IR" sz="1400" b="1" dirty="0" smtClean="0">
                <a:solidFill>
                  <a:srgbClr val="FF0000"/>
                </a:solidFill>
                <a:latin typeface="Times New Roman"/>
                <a:ea typeface="Calibri"/>
                <a:cs typeface="B Nazanin" panose="00000400000000000000" pitchFamily="2" charset="-78"/>
              </a:rPr>
              <a:t>انوکساپارین: </a:t>
            </a:r>
            <a:r>
              <a:rPr lang="en-US" sz="1400" b="1" dirty="0" smtClean="0">
                <a:latin typeface="Times New Roman"/>
                <a:ea typeface="Calibri"/>
                <a:cs typeface="B Nazanin" panose="00000400000000000000" pitchFamily="2" charset="-78"/>
              </a:rPr>
              <a:t>40 mg/d</a:t>
            </a:r>
            <a:r>
              <a:rPr lang="fa-IR" sz="1400" b="1" dirty="0" smtClean="0">
                <a:latin typeface="Times New Roman"/>
                <a:ea typeface="Calibri"/>
                <a:cs typeface="B Nazanin" panose="00000400000000000000" pitchFamily="2" charset="-78"/>
              </a:rPr>
              <a:t> (در </a:t>
            </a:r>
            <a:r>
              <a:rPr lang="en-US" sz="1400" b="1" dirty="0" smtClean="0">
                <a:latin typeface="Times New Roman"/>
                <a:ea typeface="Calibri"/>
                <a:cs typeface="B Nazanin" panose="00000400000000000000" pitchFamily="2" charset="-78"/>
              </a:rPr>
              <a:t>40</a:t>
            </a:r>
            <a:r>
              <a:rPr lang="en-US" sz="1400" b="1" dirty="0" smtClean="0">
                <a:latin typeface="Agency FB"/>
                <a:ea typeface="Calibri"/>
                <a:cs typeface="B Nazanin" panose="00000400000000000000" pitchFamily="2" charset="-78"/>
              </a:rPr>
              <a:t>≤</a:t>
            </a:r>
            <a:r>
              <a:rPr lang="en-US" sz="1400" b="1" dirty="0" smtClean="0">
                <a:latin typeface="Times New Roman"/>
                <a:ea typeface="Calibri"/>
                <a:cs typeface="B Nazanin" panose="00000400000000000000" pitchFamily="2" charset="-78"/>
              </a:rPr>
              <a:t>BMI</a:t>
            </a:r>
            <a:r>
              <a:rPr lang="fa-IR" sz="1400" b="1" dirty="0" smtClean="0">
                <a:latin typeface="Times New Roman"/>
                <a:ea typeface="Calibri"/>
                <a:cs typeface="B Nazanin" panose="00000400000000000000" pitchFamily="2" charset="-78"/>
              </a:rPr>
              <a:t> و در فاز ریوی بحرانی، </a:t>
            </a:r>
            <a:r>
              <a:rPr lang="en-US" sz="1400" b="1" dirty="0" smtClean="0">
                <a:latin typeface="Times New Roman"/>
                <a:ea typeface="Calibri"/>
                <a:cs typeface="B Nazanin" panose="00000400000000000000" pitchFamily="2" charset="-78"/>
              </a:rPr>
              <a:t>(40 mg/BID</a:t>
            </a:r>
            <a:endParaRPr lang="fa-IR" sz="1400" b="1" dirty="0" smtClean="0">
              <a:latin typeface="Times New Roman"/>
              <a:ea typeface="Calibri"/>
              <a:cs typeface="B Nazanin" panose="00000400000000000000" pitchFamily="2" charset="-78"/>
            </a:endParaRPr>
          </a:p>
          <a:p>
            <a:pPr marL="342900" lvl="0" indent="-342900" algn="just" rtl="1"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Font typeface="Wingdings"/>
              <a:buChar char=""/>
              <a:tabLst>
                <a:tab pos="337185" algn="l"/>
              </a:tabLst>
            </a:pPr>
            <a:r>
              <a:rPr lang="fa-IR" sz="1400" b="1" dirty="0" smtClean="0">
                <a:solidFill>
                  <a:srgbClr val="FF0000"/>
                </a:solidFill>
                <a:latin typeface="Times New Roman"/>
                <a:ea typeface="Calibri"/>
                <a:cs typeface="B Nazanin" panose="00000400000000000000" pitchFamily="2" charset="-78"/>
              </a:rPr>
              <a:t>روش </a:t>
            </a:r>
            <a:r>
              <a:rPr lang="fa-IR" sz="1400" b="1" dirty="0">
                <a:solidFill>
                  <a:srgbClr val="FF0000"/>
                </a:solidFill>
                <a:latin typeface="Times New Roman"/>
                <a:ea typeface="Calibri"/>
                <a:cs typeface="B Nazanin" panose="00000400000000000000" pitchFamily="2" charset="-78"/>
              </a:rPr>
              <a:t>های پروفیلاکسی </a:t>
            </a:r>
            <a:r>
              <a:rPr lang="fa-IR" sz="1400" b="1" dirty="0" smtClean="0">
                <a:solidFill>
                  <a:srgbClr val="FF0000"/>
                </a:solidFill>
                <a:latin typeface="Times New Roman"/>
                <a:ea typeface="Calibri"/>
                <a:cs typeface="B Nazanin" panose="00000400000000000000" pitchFamily="2" charset="-78"/>
              </a:rPr>
              <a:t>مکانیکال</a:t>
            </a:r>
            <a:r>
              <a:rPr lang="fa-IR" sz="1400" b="1" dirty="0" smtClean="0">
                <a:latin typeface="Times New Roman"/>
                <a:ea typeface="Calibri"/>
                <a:cs typeface="B Nazanin" panose="00000400000000000000" pitchFamily="2" charset="-78"/>
              </a:rPr>
              <a:t>: در بیماران با منع </a:t>
            </a:r>
            <a:r>
              <a:rPr lang="fa-IR" sz="1400" b="1" dirty="0">
                <a:latin typeface="Times New Roman"/>
                <a:ea typeface="Calibri"/>
                <a:cs typeface="B Nazanin" panose="00000400000000000000" pitchFamily="2" charset="-78"/>
              </a:rPr>
              <a:t>مصرف داروهای آنتی </a:t>
            </a:r>
            <a:r>
              <a:rPr lang="fa-IR" sz="1400" b="1" dirty="0" smtClean="0">
                <a:latin typeface="Times New Roman"/>
                <a:ea typeface="Calibri"/>
                <a:cs typeface="B Nazanin" panose="00000400000000000000" pitchFamily="2" charset="-78"/>
              </a:rPr>
              <a:t>کواگولانت</a:t>
            </a:r>
            <a:endParaRPr lang="en-US" sz="1400" b="1" dirty="0">
              <a:ea typeface="Calibri"/>
              <a:cs typeface="B Nazanin" panose="000004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51023" y="4094987"/>
            <a:ext cx="66929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fa-IR" sz="1400" b="1" dirty="0">
                <a:latin typeface="Times New Roman"/>
                <a:ea typeface="Calibri"/>
                <a:cs typeface="B Nazanin"/>
              </a:rPr>
              <a:t>در صورت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/>
                <a:ea typeface="Calibri"/>
                <a:cs typeface="B Nazanin"/>
              </a:rPr>
              <a:t>plt</a:t>
            </a:r>
            <a:r>
              <a:rPr lang="en-US" sz="1400" b="1" dirty="0" smtClean="0">
                <a:solidFill>
                  <a:srgbClr val="FF0000"/>
                </a:solidFill>
                <a:latin typeface="Times New Roman"/>
                <a:ea typeface="Calibri"/>
                <a:cs typeface="B Nazanin"/>
              </a:rPr>
              <a:t>&lt;25000</a:t>
            </a:r>
            <a:r>
              <a:rPr lang="fa-IR" sz="1400" b="1" dirty="0" smtClean="0">
                <a:latin typeface="Times New Roman"/>
                <a:ea typeface="Calibri"/>
                <a:cs typeface="B Nazanin"/>
              </a:rPr>
              <a:t> و 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یا</a:t>
            </a:r>
            <a:r>
              <a:rPr lang="fa-IR" sz="1400" b="1" dirty="0">
                <a:solidFill>
                  <a:srgbClr val="FF0000"/>
                </a:solidFill>
                <a:latin typeface="Times New Roman"/>
                <a:ea typeface="Calibri"/>
                <a:cs typeface="B Nazanin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Times New Roman"/>
                <a:ea typeface="Calibri"/>
                <a:cs typeface="B Nazanin"/>
              </a:rPr>
              <a:t>50mg/dl</a:t>
            </a:r>
            <a:r>
              <a:rPr lang="fa-IR" sz="1400" b="1" dirty="0" smtClean="0">
                <a:solidFill>
                  <a:srgbClr val="FF0000"/>
                </a:solidFill>
                <a:latin typeface="Times New Roman"/>
                <a:ea typeface="Calibri"/>
                <a:cs typeface="B Nazanin"/>
              </a:rPr>
              <a:t>&gt;فیبرینوژن </a:t>
            </a:r>
            <a:r>
              <a:rPr lang="fa-IR" sz="1400" b="1" dirty="0" smtClean="0">
                <a:latin typeface="Times New Roman"/>
                <a:ea typeface="Calibri"/>
                <a:cs typeface="B Nazanin"/>
              </a:rPr>
              <a:t>آنتی 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کواگولانت </a:t>
            </a:r>
            <a:r>
              <a:rPr lang="fa-IR" sz="1400" b="1" dirty="0" smtClean="0">
                <a:latin typeface="Times New Roman"/>
                <a:ea typeface="Calibri"/>
                <a:cs typeface="B Nazanin"/>
              </a:rPr>
              <a:t>بایستی قطع 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می گردد.</a:t>
            </a:r>
            <a:endParaRPr lang="fa-IR" sz="1400" b="1" dirty="0"/>
          </a:p>
        </p:txBody>
      </p:sp>
      <p:sp>
        <p:nvSpPr>
          <p:cNvPr id="2" name="Rectangle 1"/>
          <p:cNvSpPr/>
          <p:nvPr/>
        </p:nvSpPr>
        <p:spPr>
          <a:xfrm>
            <a:off x="2445625" y="4404836"/>
            <a:ext cx="66929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rtl="1">
              <a:spcAft>
                <a:spcPts val="1000"/>
              </a:spcAft>
              <a:buFont typeface="Wingdings" panose="05000000000000000000" pitchFamily="2" charset="2"/>
              <a:buChar char="ü"/>
              <a:tabLst>
                <a:tab pos="337185" algn="l"/>
              </a:tabLst>
            </a:pPr>
            <a:r>
              <a:rPr lang="fa-IR" sz="1400" b="1" dirty="0" smtClean="0">
                <a:latin typeface="Times New Roman"/>
                <a:ea typeface="Calibri"/>
                <a:cs typeface="B Nazanin"/>
              </a:rPr>
              <a:t>پروفیلاکسی با داروهای ضدانعقاد 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بعد از ترخیص </a:t>
            </a:r>
            <a:r>
              <a:rPr lang="fa-IR" sz="1400" b="1" dirty="0" smtClean="0">
                <a:latin typeface="Times New Roman"/>
                <a:ea typeface="Calibri"/>
                <a:cs typeface="B Nazanin"/>
              </a:rPr>
              <a:t>بیمار معمولا توصیه 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نمی</a:t>
            </a:r>
            <a:r>
              <a:rPr lang="fa-IR" sz="1400" b="1" dirty="0">
                <a:ea typeface="Calibri"/>
                <a:cs typeface="Times New Roman"/>
              </a:rPr>
              <a:t> 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شود؛ ولی در بیمارانی که </a:t>
            </a:r>
            <a:r>
              <a:rPr lang="fa-IR" sz="1400" b="1" dirty="0" smtClean="0">
                <a:latin typeface="Times New Roman"/>
                <a:ea typeface="Calibri"/>
                <a:cs typeface="B Nazanin"/>
              </a:rPr>
              <a:t>چند 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روز</a:t>
            </a:r>
            <a:r>
              <a:rPr lang="fa-IR" sz="1400" b="1" dirty="0">
                <a:solidFill>
                  <a:srgbClr val="FF0000"/>
                </a:solidFill>
                <a:latin typeface="Times New Roman"/>
                <a:ea typeface="Calibri"/>
                <a:cs typeface="B Nazanin"/>
              </a:rPr>
              <a:t> اینتوبه </a:t>
            </a:r>
            <a:r>
              <a:rPr lang="fa-IR" sz="1400" b="1" dirty="0" smtClean="0">
                <a:latin typeface="Times New Roman"/>
                <a:ea typeface="Calibri"/>
                <a:cs typeface="B Nazanin"/>
              </a:rPr>
              <a:t>شده 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اند و یا </a:t>
            </a:r>
            <a:r>
              <a:rPr lang="fa-IR" sz="1400" b="1" dirty="0" smtClean="0">
                <a:solidFill>
                  <a:srgbClr val="FF0000"/>
                </a:solidFill>
                <a:latin typeface="Times New Roman"/>
                <a:ea typeface="Calibri"/>
                <a:cs typeface="B Nazanin"/>
              </a:rPr>
              <a:t>ریسک </a:t>
            </a:r>
            <a:r>
              <a:rPr lang="fa-IR" sz="1400" b="1" dirty="0">
                <a:solidFill>
                  <a:srgbClr val="FF0000"/>
                </a:solidFill>
                <a:latin typeface="Times New Roman"/>
                <a:ea typeface="Calibri"/>
                <a:cs typeface="B Nazanin"/>
              </a:rPr>
              <a:t>فاکتور ترومبوز 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دارند مانند کانسر، کاهش تحرک و ضعف مفرط عضلانی؛ در صورتیکه خطر خونریزی </a:t>
            </a:r>
            <a:r>
              <a:rPr lang="fa-IR" sz="1400" b="1" dirty="0" smtClean="0">
                <a:latin typeface="Times New Roman"/>
                <a:ea typeface="Calibri"/>
                <a:cs typeface="B Nazanin"/>
              </a:rPr>
              <a:t>زیاد 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نباشد، ادامه </a:t>
            </a:r>
            <a:r>
              <a:rPr lang="fa-IR" sz="1400" b="1" dirty="0" smtClean="0">
                <a:latin typeface="Times New Roman"/>
                <a:ea typeface="Calibri"/>
                <a:cs typeface="B Nazanin"/>
              </a:rPr>
              <a:t>پروفیلاکسی به 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مدت </a:t>
            </a:r>
            <a:r>
              <a:rPr lang="fa-IR" sz="1400" b="1" dirty="0">
                <a:solidFill>
                  <a:srgbClr val="FF0000"/>
                </a:solidFill>
                <a:latin typeface="Times New Roman"/>
                <a:ea typeface="Calibri"/>
                <a:cs typeface="B Nazanin"/>
              </a:rPr>
              <a:t>2 تا 4 هفته 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توصیه می شود</a:t>
            </a:r>
            <a:r>
              <a:rPr lang="en-US" sz="1400" b="1" dirty="0">
                <a:latin typeface="Times New Roman"/>
                <a:ea typeface="Calibri"/>
                <a:cs typeface="B Nazanin"/>
              </a:rPr>
              <a:t>.</a:t>
            </a:r>
            <a:endParaRPr lang="en-US" sz="1400" b="1" dirty="0">
              <a:ea typeface="Calibri"/>
              <a:cs typeface="Arial"/>
            </a:endParaRPr>
          </a:p>
        </p:txBody>
      </p:sp>
      <p:pic>
        <p:nvPicPr>
          <p:cNvPr id="5122" name="Picture 2" descr="مقالات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92" y="838850"/>
            <a:ext cx="1454063" cy="112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sys38\Desktop\Untitled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" r="21766"/>
          <a:stretch/>
        </p:blipFill>
        <p:spPr bwMode="auto">
          <a:xfrm>
            <a:off x="296260" y="3059528"/>
            <a:ext cx="1932814" cy="126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80933" y="2107531"/>
            <a:ext cx="48774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rtl="1">
              <a:buFont typeface="Wingdings" panose="05000000000000000000" pitchFamily="2" charset="2"/>
              <a:buChar char="ü"/>
            </a:pPr>
            <a:r>
              <a:rPr lang="fa-IR" sz="1400" b="1" dirty="0">
                <a:solidFill>
                  <a:srgbClr val="000000"/>
                </a:solidFill>
                <a:latin typeface="BNazanin"/>
                <a:cs typeface="B Nazanin" panose="00000400000000000000" pitchFamily="2" charset="-78"/>
              </a:rPr>
              <a:t>درمان</a:t>
            </a:r>
            <a:r>
              <a:rPr lang="fa-IR" sz="1400" b="1" dirty="0">
                <a:solidFill>
                  <a:srgbClr val="FF0000"/>
                </a:solidFill>
                <a:latin typeface="BNazanin"/>
                <a:cs typeface="B Nazanin" panose="00000400000000000000" pitchFamily="2" charset="-78"/>
              </a:rPr>
              <a:t> </a:t>
            </a:r>
            <a:r>
              <a:rPr lang="fa-IR" sz="1400" b="1" dirty="0">
                <a:solidFill>
                  <a:srgbClr val="FF0000"/>
                </a:solidFill>
                <a:latin typeface="Times New Roman"/>
                <a:ea typeface="Calibri"/>
                <a:cs typeface="B Nazanin" panose="00000400000000000000" pitchFamily="2" charset="-78"/>
              </a:rPr>
              <a:t>ضدانعقاد</a:t>
            </a:r>
            <a:r>
              <a:rPr lang="fa-IR" sz="1400" b="1" dirty="0">
                <a:solidFill>
                  <a:prstClr val="black"/>
                </a:solidFill>
                <a:latin typeface="Times New Roman"/>
                <a:ea typeface="Calibri"/>
                <a:cs typeface="B Nazanin" panose="00000400000000000000" pitchFamily="2" charset="-78"/>
              </a:rPr>
              <a:t>: در بیماران </a:t>
            </a:r>
            <a:r>
              <a:rPr lang="en-US" sz="1400" b="1" dirty="0">
                <a:solidFill>
                  <a:prstClr val="black"/>
                </a:solidFill>
                <a:latin typeface="Times New Roman"/>
                <a:ea typeface="Calibri"/>
                <a:cs typeface="B Nazanin" panose="00000400000000000000" pitchFamily="2" charset="-78"/>
              </a:rPr>
              <a:t> COVID-19</a:t>
            </a:r>
            <a:r>
              <a:rPr lang="fa-IR" sz="1400" b="1" dirty="0">
                <a:solidFill>
                  <a:prstClr val="black"/>
                </a:solidFill>
                <a:latin typeface="Times New Roman"/>
                <a:ea typeface="Calibri"/>
                <a:cs typeface="B Nazanin" panose="00000400000000000000" pitchFamily="2" charset="-78"/>
              </a:rPr>
              <a:t>احتمال ایجاد حوادث ترومبوآمبولی وجود دارد. پروفیلاکسی با داروهای ضدانعقاد در موارد شدید یا بیمارانی که سطح دی دایمر بیشتر از 6 برابر نرمال دارند باعث کاهش مرگ و میر شده است. دوز پیشگیرانه ضد انعقاد عبارتند از:</a:t>
            </a:r>
          </a:p>
        </p:txBody>
      </p:sp>
    </p:spTree>
    <p:extLst>
      <p:ext uri="{BB962C8B-B14F-4D97-AF65-F5344CB8AC3E}">
        <p14:creationId xmlns:p14="http://schemas.microsoft.com/office/powerpoint/2010/main" val="33180420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49468" y="1"/>
            <a:ext cx="3194532" cy="58658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  <a:t>نقش کورتیکواستروئیدها</a:t>
            </a:r>
          </a:p>
        </p:txBody>
      </p:sp>
      <p:sp>
        <p:nvSpPr>
          <p:cNvPr id="5" name="Rectangle 4"/>
          <p:cNvSpPr/>
          <p:nvPr/>
        </p:nvSpPr>
        <p:spPr>
          <a:xfrm>
            <a:off x="2271854" y="1502816"/>
            <a:ext cx="685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400" b="1" dirty="0" smtClean="0">
                <a:solidFill>
                  <a:srgbClr val="000000"/>
                </a:solidFill>
                <a:latin typeface="BNazanin"/>
                <a:cs typeface="B Nazanin" panose="00000400000000000000" pitchFamily="2" charset="-78"/>
              </a:rPr>
              <a:t>دوزاژ: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1400" b="1" dirty="0" smtClean="0">
                <a:solidFill>
                  <a:srgbClr val="000000"/>
                </a:solidFill>
                <a:latin typeface="BNazanin"/>
                <a:cs typeface="B Nazanin" panose="00000400000000000000" pitchFamily="2" charset="-78"/>
              </a:rPr>
              <a:t>آمپول دگزامتازون </a:t>
            </a:r>
            <a:r>
              <a:rPr lang="en-US" sz="1400" b="1" dirty="0" smtClean="0">
                <a:solidFill>
                  <a:srgbClr val="000000"/>
                </a:solidFill>
                <a:latin typeface="BNazanin"/>
                <a:cs typeface="B Nazanin" panose="00000400000000000000" pitchFamily="2" charset="-78"/>
              </a:rPr>
              <a:t>8mg/d</a:t>
            </a:r>
            <a:r>
              <a:rPr lang="fa-IR" sz="1400" b="1" dirty="0" smtClean="0">
                <a:solidFill>
                  <a:srgbClr val="000000"/>
                </a:solidFill>
                <a:latin typeface="BNazanin"/>
                <a:cs typeface="B Nazanin" panose="00000400000000000000" pitchFamily="2" charset="-78"/>
              </a:rPr>
              <a:t> برای حداکثر 10 روز 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1400" b="1" dirty="0" smtClean="0">
                <a:cs typeface="B Nazanin" panose="00000400000000000000" pitchFamily="2" charset="-78"/>
              </a:rPr>
              <a:t>قرص پردنیزولون خوراکی </a:t>
            </a:r>
            <a:r>
              <a:rPr lang="en-US" sz="1400" b="1" dirty="0" smtClean="0">
                <a:cs typeface="B Nazanin" panose="00000400000000000000" pitchFamily="2" charset="-78"/>
              </a:rPr>
              <a:t>0.5mg/kg</a:t>
            </a:r>
            <a:r>
              <a:rPr lang="fa-IR" sz="1400" b="1" dirty="0" smtClean="0">
                <a:cs typeface="B Nazanin" panose="00000400000000000000" pitchFamily="2" charset="-78"/>
              </a:rPr>
              <a:t> </a:t>
            </a:r>
            <a:r>
              <a:rPr lang="en-US" sz="1400" b="1" dirty="0" smtClean="0">
                <a:cs typeface="B Nazanin" panose="00000400000000000000" pitchFamily="2" charset="-78"/>
              </a:rPr>
              <a:t> </a:t>
            </a:r>
            <a:r>
              <a:rPr lang="fa-IR" sz="1400" b="1" dirty="0" smtClean="0">
                <a:cs typeface="B Nazanin" panose="00000400000000000000" pitchFamily="2" charset="-78"/>
              </a:rPr>
              <a:t>برای حداکثر  10روز 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1400" b="1" dirty="0" smtClean="0">
                <a:cs typeface="B Nazanin" panose="00000400000000000000" pitchFamily="2" charset="-78"/>
              </a:rPr>
              <a:t>آمپول متیل پردنیزولون </a:t>
            </a:r>
            <a:r>
              <a:rPr lang="en-US" sz="1400" b="1" dirty="0" smtClean="0">
                <a:cs typeface="B Nazanin" panose="00000400000000000000" pitchFamily="2" charset="-78"/>
              </a:rPr>
              <a:t>40mg/ml</a:t>
            </a:r>
            <a:r>
              <a:rPr lang="fa-IR" sz="1400" b="1" dirty="0" smtClean="0">
                <a:cs typeface="B Nazanin" panose="00000400000000000000" pitchFamily="2" charset="-78"/>
              </a:rPr>
              <a:t> برای حداکثر 10 روز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75407" y="644052"/>
            <a:ext cx="54829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fa-IR" sz="1400" b="1" dirty="0" smtClean="0">
                <a:solidFill>
                  <a:srgbClr val="000000"/>
                </a:solidFill>
                <a:latin typeface="BNazanin"/>
                <a:cs typeface="B Nazanin" panose="00000400000000000000" pitchFamily="2" charset="-78"/>
              </a:rPr>
              <a:t>در </a:t>
            </a:r>
            <a:r>
              <a:rPr lang="fa-IR" sz="1400" b="1" dirty="0">
                <a:solidFill>
                  <a:srgbClr val="000000"/>
                </a:solidFill>
                <a:latin typeface="BNazanin"/>
                <a:cs typeface="B Nazanin" panose="00000400000000000000" pitchFamily="2" charset="-78"/>
              </a:rPr>
              <a:t>صورت </a:t>
            </a:r>
            <a:r>
              <a:rPr lang="fa-IR" sz="1400" b="1" dirty="0">
                <a:solidFill>
                  <a:srgbClr val="FF0000"/>
                </a:solidFill>
                <a:latin typeface="BNazanin"/>
                <a:cs typeface="B Nazanin" panose="00000400000000000000" pitchFamily="2" charset="-78"/>
              </a:rPr>
              <a:t>پیشرفت </a:t>
            </a:r>
            <a:r>
              <a:rPr lang="fa-IR" sz="1400" b="1" dirty="0" smtClean="0">
                <a:solidFill>
                  <a:srgbClr val="FF0000"/>
                </a:solidFill>
                <a:latin typeface="BNazanin"/>
                <a:cs typeface="B Nazanin" panose="00000400000000000000" pitchFamily="2" charset="-78"/>
              </a:rPr>
              <a:t>علائم بیمار بستری </a:t>
            </a:r>
            <a:r>
              <a:rPr lang="fa-IR" sz="1400" b="1" dirty="0" smtClean="0">
                <a:solidFill>
                  <a:srgbClr val="000000"/>
                </a:solidFill>
                <a:latin typeface="BNazanin"/>
                <a:cs typeface="B Nazanin" panose="00000400000000000000" pitchFamily="2" charset="-78"/>
              </a:rPr>
              <a:t>و </a:t>
            </a:r>
            <a:r>
              <a:rPr lang="fa-IR" sz="1400" b="1" dirty="0">
                <a:solidFill>
                  <a:srgbClr val="FF0000"/>
                </a:solidFill>
                <a:latin typeface="BNazanin"/>
                <a:cs typeface="B Nazanin" panose="00000400000000000000" pitchFamily="2" charset="-78"/>
              </a:rPr>
              <a:t>تداوم نیاز به اکسیژن </a:t>
            </a:r>
            <a:r>
              <a:rPr lang="fa-IR" sz="1400" b="1" dirty="0" smtClean="0">
                <a:solidFill>
                  <a:srgbClr val="000000"/>
                </a:solidFill>
                <a:latin typeface="BNazanin"/>
                <a:cs typeface="B Nazanin" panose="00000400000000000000" pitchFamily="2" charset="-78"/>
              </a:rPr>
              <a:t>(</a:t>
            </a:r>
            <a:r>
              <a:rPr lang="en-US" sz="1400" b="1" dirty="0">
                <a:solidFill>
                  <a:srgbClr val="000000"/>
                </a:solidFill>
                <a:latin typeface="BNazanin"/>
                <a:cs typeface="B Nazanin" panose="00000400000000000000" pitchFamily="2" charset="-78"/>
              </a:rPr>
              <a:t>(</a:t>
            </a:r>
            <a:r>
              <a:rPr lang="en-US" sz="1400" b="1" dirty="0" smtClean="0">
                <a:solidFill>
                  <a:srgbClr val="FF0000"/>
                </a:solidFill>
                <a:latin typeface="BNazanin"/>
                <a:cs typeface="B Nazanin" panose="00000400000000000000" pitchFamily="2" charset="-78"/>
              </a:rPr>
              <a:t>SpO2=90-93%</a:t>
            </a:r>
            <a:r>
              <a:rPr lang="fa-IR" sz="1400" b="1" dirty="0" smtClean="0">
                <a:solidFill>
                  <a:srgbClr val="FF0000"/>
                </a:solidFill>
                <a:latin typeface="BNazanin"/>
                <a:cs typeface="B Nazanin" panose="00000400000000000000" pitchFamily="2" charset="-78"/>
              </a:rPr>
              <a:t> </a:t>
            </a:r>
            <a:r>
              <a:rPr lang="fa-IR" sz="1400" b="1" dirty="0" smtClean="0">
                <a:solidFill>
                  <a:srgbClr val="000000"/>
                </a:solidFill>
                <a:latin typeface="BNazanin"/>
                <a:cs typeface="B Nazanin" panose="00000400000000000000" pitchFamily="2" charset="-78"/>
              </a:rPr>
              <a:t>کورتیکواستروئید </a:t>
            </a:r>
            <a:r>
              <a:rPr lang="fa-IR" sz="1400" b="1" dirty="0">
                <a:solidFill>
                  <a:srgbClr val="000000"/>
                </a:solidFill>
                <a:latin typeface="BNazanin"/>
                <a:cs typeface="B Nazanin" panose="00000400000000000000" pitchFamily="2" charset="-78"/>
              </a:rPr>
              <a:t>می تواند با </a:t>
            </a:r>
            <a:r>
              <a:rPr lang="fa-IR" sz="1400" b="1" u="sng" dirty="0">
                <a:solidFill>
                  <a:srgbClr val="000000"/>
                </a:solidFill>
                <a:latin typeface="BNazanin"/>
                <a:cs typeface="B Nazanin" panose="00000400000000000000" pitchFamily="2" charset="-78"/>
              </a:rPr>
              <a:t>دوز پایین </a:t>
            </a:r>
            <a:r>
              <a:rPr lang="fa-IR" sz="1400" b="1" dirty="0">
                <a:solidFill>
                  <a:srgbClr val="000000"/>
                </a:solidFill>
                <a:latin typeface="BNazanin"/>
                <a:cs typeface="B Nazanin" panose="00000400000000000000" pitchFamily="2" charset="-78"/>
              </a:rPr>
              <a:t>تجویز </a:t>
            </a:r>
            <a:r>
              <a:rPr lang="fa-IR" sz="1400" b="1" dirty="0" smtClean="0">
                <a:solidFill>
                  <a:srgbClr val="000000"/>
                </a:solidFill>
                <a:latin typeface="BNazanin"/>
                <a:cs typeface="B Nazanin" panose="00000400000000000000" pitchFamily="2" charset="-78"/>
              </a:rPr>
              <a:t>شود که در </a:t>
            </a:r>
            <a:r>
              <a:rPr lang="fa-IR" sz="1400" b="1" u="sng" dirty="0" smtClean="0">
                <a:solidFill>
                  <a:srgbClr val="000000"/>
                </a:solidFill>
                <a:latin typeface="BNazanin"/>
                <a:cs typeface="B Nazanin" panose="00000400000000000000" pitchFamily="2" charset="-78"/>
              </a:rPr>
              <a:t>کاهش مرگ و میر </a:t>
            </a:r>
            <a:r>
              <a:rPr lang="fa-IR" sz="1400" b="1" dirty="0" smtClean="0">
                <a:solidFill>
                  <a:srgbClr val="000000"/>
                </a:solidFill>
                <a:latin typeface="BNazanin"/>
                <a:cs typeface="B Nazanin" panose="00000400000000000000" pitchFamily="2" charset="-78"/>
              </a:rPr>
              <a:t>موثر است. کورتونها در فاز التهابی بیماری ممکن است با دوز بالاتر تجویز شوند.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98391" y="3487980"/>
            <a:ext cx="77788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1400" b="1" dirty="0">
                <a:solidFill>
                  <a:srgbClr val="000000"/>
                </a:solidFill>
                <a:latin typeface="BNazanin"/>
                <a:cs typeface="B Nazanin" panose="00000400000000000000" pitchFamily="2" charset="-78"/>
              </a:rPr>
              <a:t>می توان تمام دوز روزانه را </a:t>
            </a:r>
            <a:r>
              <a:rPr lang="fa-IR" sz="1400" b="1" dirty="0">
                <a:solidFill>
                  <a:srgbClr val="FF0000"/>
                </a:solidFill>
                <a:latin typeface="BNazanin"/>
                <a:cs typeface="B Nazanin" panose="00000400000000000000" pitchFamily="2" charset="-78"/>
              </a:rPr>
              <a:t>بعد از صبحانه </a:t>
            </a:r>
            <a:r>
              <a:rPr lang="fa-IR" sz="1400" b="1" dirty="0">
                <a:solidFill>
                  <a:srgbClr val="000000"/>
                </a:solidFill>
                <a:latin typeface="BNazanin"/>
                <a:cs typeface="B Nazanin" panose="00000400000000000000" pitchFamily="2" charset="-78"/>
              </a:rPr>
              <a:t>تجویز </a:t>
            </a:r>
            <a:r>
              <a:rPr lang="fa-IR" sz="1400" b="1" dirty="0" smtClean="0">
                <a:solidFill>
                  <a:srgbClr val="000000"/>
                </a:solidFill>
                <a:latin typeface="BNazanin"/>
                <a:cs typeface="B Nazanin" panose="00000400000000000000" pitchFamily="2" charset="-78"/>
              </a:rPr>
              <a:t>نمود.</a:t>
            </a:r>
            <a:r>
              <a:rPr lang="fa-IR" sz="1400" b="1" dirty="0">
                <a:solidFill>
                  <a:srgbClr val="000000"/>
                </a:solidFill>
                <a:latin typeface="BNazanin"/>
                <a:cs typeface="B Nazanin" panose="00000400000000000000" pitchFamily="2" charset="-78"/>
              </a:rPr>
              <a:t/>
            </a:r>
            <a:br>
              <a:rPr lang="fa-IR" sz="1400" b="1" dirty="0">
                <a:solidFill>
                  <a:srgbClr val="000000"/>
                </a:solidFill>
                <a:latin typeface="BNazanin"/>
                <a:cs typeface="B Nazanin" panose="00000400000000000000" pitchFamily="2" charset="-78"/>
              </a:rPr>
            </a:b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72284" y="4011200"/>
            <a:ext cx="74860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1400" b="1" dirty="0">
                <a:solidFill>
                  <a:srgbClr val="000000"/>
                </a:solidFill>
                <a:latin typeface="BNazanin"/>
                <a:cs typeface="B Nazanin" panose="00000400000000000000" pitchFamily="2" charset="-78"/>
              </a:rPr>
              <a:t>نباید </a:t>
            </a:r>
            <a:r>
              <a:rPr lang="fa-IR" sz="1400" b="1" dirty="0">
                <a:solidFill>
                  <a:srgbClr val="FF0000"/>
                </a:solidFill>
                <a:latin typeface="BNazanin"/>
                <a:cs typeface="B Nazanin" panose="00000400000000000000" pitchFamily="2" charset="-78"/>
              </a:rPr>
              <a:t>همزمان</a:t>
            </a:r>
            <a:r>
              <a:rPr lang="fa-IR" sz="1400" b="1" dirty="0">
                <a:solidFill>
                  <a:srgbClr val="000000"/>
                </a:solidFill>
                <a:latin typeface="BNazanin"/>
                <a:cs typeface="B Nazanin" panose="00000400000000000000" pitchFamily="2" charset="-78"/>
              </a:rPr>
              <a:t> از فرمولاسیون مختلف </a:t>
            </a:r>
            <a:r>
              <a:rPr lang="fa-IR" sz="1400" b="1" dirty="0" smtClean="0">
                <a:solidFill>
                  <a:srgbClr val="000000"/>
                </a:solidFill>
                <a:latin typeface="BNazanin"/>
                <a:cs typeface="B Nazanin" panose="00000400000000000000" pitchFamily="2" charset="-78"/>
              </a:rPr>
              <a:t>کورتون ها </a:t>
            </a:r>
            <a:r>
              <a:rPr lang="fa-IR" sz="1400" b="1" dirty="0">
                <a:solidFill>
                  <a:srgbClr val="000000"/>
                </a:solidFill>
                <a:latin typeface="BNazanin"/>
                <a:cs typeface="B Nazanin" panose="00000400000000000000" pitchFamily="2" charset="-78"/>
              </a:rPr>
              <a:t>برای درمان بیمار استفاده </a:t>
            </a:r>
            <a:r>
              <a:rPr lang="fa-IR" sz="1400" b="1" dirty="0" smtClean="0">
                <a:solidFill>
                  <a:srgbClr val="000000"/>
                </a:solidFill>
                <a:latin typeface="BNazanin"/>
                <a:cs typeface="B Nazanin" panose="00000400000000000000" pitchFamily="2" charset="-78"/>
              </a:rPr>
              <a:t>نمود.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66852" y="4473673"/>
            <a:ext cx="66929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fa-IR" sz="1400" b="1" dirty="0" smtClean="0">
                <a:latin typeface="Times New Roman"/>
                <a:ea typeface="Calibri"/>
                <a:cs typeface="B Nazanin" panose="00000400000000000000" pitchFamily="2" charset="-78"/>
              </a:rPr>
              <a:t>در بیمار با سرفه شدید، کورتون های استنشاقی قابل تجویز است.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2" name="AutoShape 9" descr="متیل پردنیزولون استات | شرکت داروسازی کاسپین تامین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8" name="AutoShape 11" descr="متیل پردنیزولون استات | شرکت داروسازی کاسپین تامین"/>
          <p:cNvSpPr>
            <a:spLocks noChangeAspect="1" noChangeArrowheads="1"/>
          </p:cNvSpPr>
          <p:nvPr/>
        </p:nvSpPr>
        <p:spPr bwMode="auto">
          <a:xfrm>
            <a:off x="9075738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3" name="AutoShape 2" descr="مزایا و معایب استفاده از داروی کورتیکواستروئید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2" y="1481947"/>
            <a:ext cx="3416443" cy="251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4803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83098" y="3029865"/>
            <a:ext cx="61081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 smtClean="0">
                <a:cs typeface="B Nazanin" panose="00000400000000000000" pitchFamily="2" charset="-78"/>
              </a:rPr>
              <a:t>به علت عدم </a:t>
            </a:r>
            <a:r>
              <a:rPr lang="fa-IR" b="1" dirty="0">
                <a:cs typeface="B Nazanin" panose="00000400000000000000" pitchFamily="2" charset="-78"/>
              </a:rPr>
              <a:t>شواهد کافی </a:t>
            </a:r>
            <a:r>
              <a:rPr lang="fa-IR" b="1" dirty="0" smtClean="0">
                <a:cs typeface="B Nazanin" panose="00000400000000000000" pitchFamily="2" charset="-78"/>
              </a:rPr>
              <a:t>درخصوص اثر </a:t>
            </a:r>
            <a:r>
              <a:rPr lang="fa-IR" b="1" dirty="0">
                <a:cs typeface="B Nazanin" panose="00000400000000000000" pitchFamily="2" charset="-78"/>
              </a:rPr>
              <a:t>بخشی داروهای ضد ویروسی در کاهش </a:t>
            </a:r>
            <a:r>
              <a:rPr lang="fa-IR" b="1" dirty="0" smtClean="0">
                <a:cs typeface="B Nazanin" panose="00000400000000000000" pitchFamily="2" charset="-78"/>
              </a:rPr>
              <a:t>مرگ و میر کووید-19، توصیه </a:t>
            </a:r>
            <a:r>
              <a:rPr lang="fa-IR" b="1" dirty="0">
                <a:cs typeface="B Nazanin" panose="00000400000000000000" pitchFamily="2" charset="-78"/>
              </a:rPr>
              <a:t>قطعی برای مصرف آن ها وجود ندارد، ولی در صورت صلاحدید پزشک </a:t>
            </a:r>
            <a:r>
              <a:rPr lang="fa-IR" b="1" dirty="0" smtClean="0">
                <a:cs typeface="B Nazanin" panose="00000400000000000000" pitchFamily="2" charset="-78"/>
              </a:rPr>
              <a:t>معالج، برای استفاده از داروی ضدویروس، </a:t>
            </a:r>
            <a:r>
              <a:rPr lang="fa-IR" b="1" dirty="0">
                <a:cs typeface="B Nazanin" panose="00000400000000000000" pitchFamily="2" charset="-78"/>
              </a:rPr>
              <a:t>موارد زیر باید مد نظر قرار </a:t>
            </a:r>
            <a:r>
              <a:rPr lang="fa-IR" b="1" dirty="0" smtClean="0">
                <a:cs typeface="B Nazanin" panose="00000400000000000000" pitchFamily="2" charset="-78"/>
              </a:rPr>
              <a:t>گیرد:</a:t>
            </a:r>
            <a:endParaRPr lang="fa-IR" b="1" dirty="0">
              <a:cs typeface="B Nazanin" panose="00000400000000000000" pitchFamily="2" charset="-78"/>
            </a:endParaRPr>
          </a:p>
          <a:p>
            <a:pPr marL="285750" indent="-285750" algn="just" rtl="1">
              <a:buFont typeface="Wingdings" panose="05000000000000000000" pitchFamily="2" charset="2"/>
              <a:buChar char="§"/>
            </a:pPr>
            <a:r>
              <a:rPr lang="fa-IR" b="1" dirty="0" smtClean="0">
                <a:cs typeface="B Nazanin" panose="00000400000000000000" pitchFamily="2" charset="-78"/>
              </a:rPr>
              <a:t>بیمار </a:t>
            </a:r>
            <a:r>
              <a:rPr lang="fa-IR" b="1" dirty="0">
                <a:cs typeface="B Nazanin" panose="00000400000000000000" pitchFamily="2" charset="-78"/>
              </a:rPr>
              <a:t>در شرایط بحرانی نبوده و نیاز به تهویه مکانیکی </a:t>
            </a:r>
            <a:r>
              <a:rPr lang="fa-IR" b="1" u="sng" dirty="0">
                <a:cs typeface="B Nazanin" panose="00000400000000000000" pitchFamily="2" charset="-78"/>
              </a:rPr>
              <a:t>نداشته باشد</a:t>
            </a:r>
            <a:r>
              <a:rPr lang="fa-IR" b="1" dirty="0">
                <a:cs typeface="B Nazanin" panose="00000400000000000000" pitchFamily="2" charset="-78"/>
              </a:rPr>
              <a:t>. 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913939" y="433880"/>
            <a:ext cx="4263468" cy="891997"/>
          </a:xfrm>
        </p:spPr>
        <p:txBody>
          <a:bodyPr>
            <a:noAutofit/>
          </a:bodyPr>
          <a:lstStyle/>
          <a:p>
            <a:pPr algn="r" rtl="1"/>
            <a:r>
              <a:rPr lang="fa-IR" sz="32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  <a:t>درمان های ضد ویروسی </a:t>
            </a:r>
            <a:r>
              <a:rPr lang="fa-I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anose="00000700000000000000" pitchFamily="2" charset="-78"/>
              </a:rPr>
              <a:t/>
            </a:r>
            <a:br>
              <a:rPr lang="fa-I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anose="00000700000000000000" pitchFamily="2" charset="-78"/>
              </a:rPr>
            </a:br>
            <a:endParaRPr lang="fa-I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37195" y="2097791"/>
            <a:ext cx="3206805" cy="763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 rtl="1"/>
            <a:r>
              <a:rPr lang="fa-IR" sz="2000" b="1" dirty="0" smtClean="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rPr>
              <a:t>2.  توسیلیزومب (اکتمرا، تمزیوا)</a:t>
            </a:r>
            <a:endParaRPr lang="fa-IR" sz="2000" b="1" dirty="0">
              <a:solidFill>
                <a:schemeClr val="tx1"/>
              </a:solidFill>
              <a:latin typeface="+mn-lt"/>
              <a:ea typeface="+mn-ea"/>
              <a:cs typeface="B Nazanin" panose="00000400000000000000" pitchFamily="2" charset="-78"/>
            </a:endParaRPr>
          </a:p>
          <a:p>
            <a:pPr algn="just" rtl="1"/>
            <a:r>
              <a:rPr lang="fa-IR" sz="2000" b="1" dirty="0">
                <a:solidFill>
                  <a:schemeClr val="bg1"/>
                </a:solidFill>
                <a:latin typeface="+mn-lt"/>
                <a:ea typeface="+mn-ea"/>
                <a:cs typeface="B Nazanin" panose="00000400000000000000" pitchFamily="2" charset="-78"/>
              </a:rPr>
              <a:t>	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4851" y="1182225"/>
            <a:ext cx="2131734" cy="739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2000" b="1" dirty="0" smtClean="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rPr>
              <a:t>1. رمدسیور</a:t>
            </a:r>
            <a:endParaRPr lang="fa-IR" sz="2000" b="1" dirty="0">
              <a:solidFill>
                <a:schemeClr val="tx1"/>
              </a:solidFill>
              <a:latin typeface="+mn-lt"/>
              <a:ea typeface="+mn-ea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80448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09870" y="-1"/>
            <a:ext cx="2431007" cy="586585"/>
          </a:xfrm>
        </p:spPr>
        <p:txBody>
          <a:bodyPr>
            <a:noAutofit/>
          </a:bodyPr>
          <a:lstStyle/>
          <a:p>
            <a:pPr algn="r" rtl="1"/>
            <a:r>
              <a:rPr lang="fa-IR" sz="2800" dirty="0" smtClean="0">
                <a:solidFill>
                  <a:schemeClr val="tx1"/>
                </a:solidFill>
                <a:cs typeface="B Titr" panose="00000700000000000000" pitchFamily="2" charset="-78"/>
              </a:rPr>
              <a:t>رمدسیور</a:t>
            </a:r>
            <a:endParaRPr lang="fa-IR" sz="28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1427" y="1414973"/>
            <a:ext cx="68625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fa-IR" sz="1400" b="1" dirty="0" smtClean="0">
                <a:cs typeface="B Nazanin" panose="00000400000000000000" pitchFamily="2" charset="-78"/>
              </a:rPr>
              <a:t>شرکت </a:t>
            </a:r>
            <a:r>
              <a:rPr lang="fa-IR" sz="1400" b="1" dirty="0">
                <a:cs typeface="B Nazanin" panose="00000400000000000000" pitchFamily="2" charset="-78"/>
              </a:rPr>
              <a:t>دارویی گیلیاد </a:t>
            </a:r>
            <a:r>
              <a:rPr lang="fa-IR" sz="1400" b="1" dirty="0" smtClean="0">
                <a:cs typeface="B Nazanin" panose="00000400000000000000" pitchFamily="2" charset="-78"/>
              </a:rPr>
              <a:t>این دارو را برای درمان </a:t>
            </a:r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بیماری ویروسی ابولا </a:t>
            </a:r>
            <a:r>
              <a:rPr lang="fa-IR" sz="1400" b="1" dirty="0" smtClean="0">
                <a:cs typeface="B Nazanin" panose="00000400000000000000" pitchFamily="2" charset="-78"/>
              </a:rPr>
              <a:t>ساخت. این دارو یک </a:t>
            </a:r>
            <a:r>
              <a:rPr lang="fa-IR" sz="1400" b="1" dirty="0">
                <a:cs typeface="B Nazanin" panose="00000400000000000000" pitchFamily="2" charset="-78"/>
              </a:rPr>
              <a:t>پیش‌دارو است که در بدن به شکل فعال خود </a:t>
            </a:r>
            <a:r>
              <a:rPr lang="fa-IR" sz="1400" b="1" dirty="0" smtClean="0">
                <a:cs typeface="B Nazanin" panose="00000400000000000000" pitchFamily="2" charset="-78"/>
              </a:rPr>
              <a:t>مبدل می‌شود که با آنزیم </a:t>
            </a:r>
            <a:r>
              <a:rPr lang="en-US" sz="1400" b="1" dirty="0">
                <a:cs typeface="B Nazanin" panose="00000400000000000000" pitchFamily="2" charset="-78"/>
              </a:rPr>
              <a:t>RNA </a:t>
            </a:r>
            <a:r>
              <a:rPr lang="fa-IR" sz="1400" b="1" dirty="0">
                <a:cs typeface="B Nazanin" panose="00000400000000000000" pitchFamily="2" charset="-78"/>
              </a:rPr>
              <a:t>پلیمراز وابسته به </a:t>
            </a:r>
            <a:r>
              <a:rPr lang="en-US" sz="1400" b="1" dirty="0" smtClean="0">
                <a:cs typeface="B Nazanin" panose="00000400000000000000" pitchFamily="2" charset="-78"/>
              </a:rPr>
              <a:t>RNA</a:t>
            </a:r>
            <a:r>
              <a:rPr lang="fa-IR" sz="1400" b="1" dirty="0" smtClean="0">
                <a:cs typeface="B Nazanin" panose="00000400000000000000" pitchFamily="2" charset="-78"/>
              </a:rPr>
              <a:t> تداخل </a:t>
            </a:r>
            <a:r>
              <a:rPr lang="fa-IR" sz="1400" b="1" dirty="0">
                <a:cs typeface="B Nazanin" panose="00000400000000000000" pitchFamily="2" charset="-78"/>
              </a:rPr>
              <a:t>ایجاد می‌کند و در نتیجه </a:t>
            </a:r>
            <a:r>
              <a:rPr lang="fa-IR" sz="1400" b="1" dirty="0" smtClean="0">
                <a:cs typeface="B Nazanin" panose="00000400000000000000" pitchFamily="2" charset="-78"/>
              </a:rPr>
              <a:t>تکثیر ویروس را </a:t>
            </a:r>
            <a:r>
              <a:rPr lang="fa-IR" sz="1400" b="1" dirty="0">
                <a:cs typeface="B Nazanin" panose="00000400000000000000" pitchFamily="2" charset="-78"/>
              </a:rPr>
              <a:t>کاهش </a:t>
            </a:r>
            <a:r>
              <a:rPr lang="fa-IR" sz="1400" b="1" dirty="0" smtClean="0">
                <a:cs typeface="B Nazanin" panose="00000400000000000000" pitchFamily="2" charset="-78"/>
              </a:rPr>
              <a:t>می دهد.</a:t>
            </a:r>
            <a:endParaRPr lang="en-US" sz="1400" b="1" dirty="0"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25365" y="1012396"/>
            <a:ext cx="67186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fa-IR" sz="1400" b="1" dirty="0">
                <a:cs typeface="B Nazanin" panose="00000400000000000000" pitchFamily="2" charset="-78"/>
              </a:rPr>
              <a:t> </a:t>
            </a:r>
            <a:r>
              <a:rPr lang="fa-IR" sz="1400" b="1" dirty="0" smtClean="0">
                <a:cs typeface="B Nazanin" panose="00000400000000000000" pitchFamily="2" charset="-78"/>
              </a:rPr>
              <a:t>به صورت ویال </a:t>
            </a:r>
            <a:r>
              <a:rPr lang="en-US" sz="1400" b="1" dirty="0" smtClean="0">
                <a:cs typeface="B Nazanin" panose="00000400000000000000" pitchFamily="2" charset="-78"/>
              </a:rPr>
              <a:t>100mg/20ml</a:t>
            </a:r>
            <a:r>
              <a:rPr lang="fa-IR" sz="1400" b="1" dirty="0" smtClean="0">
                <a:cs typeface="B Nazanin" panose="00000400000000000000" pitchFamily="2" charset="-78"/>
              </a:rPr>
              <a:t> موجود است.</a:t>
            </a:r>
            <a:endParaRPr lang="en-US" sz="1400" b="1" dirty="0">
              <a:cs typeface="B Nazanin" panose="00000400000000000000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35527" y="576965"/>
            <a:ext cx="3835861" cy="44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400" dirty="0" smtClean="0">
                <a:solidFill>
                  <a:schemeClr val="tx1"/>
                </a:solidFill>
                <a:cs typeface="B Titr" panose="00000700000000000000" pitchFamily="2" charset="-78"/>
              </a:rPr>
              <a:t>شکل دارویی-مکانیسم اثر-موارد مصرف-دوزاژ</a:t>
            </a:r>
            <a:endParaRPr lang="fa-IR" sz="14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2750" y="2330138"/>
            <a:ext cx="6718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fa-IR" sz="1400" b="1" dirty="0">
                <a:cs typeface="B Nazanin" panose="00000400000000000000" pitchFamily="2" charset="-78"/>
              </a:rPr>
              <a:t>رمدسیور </a:t>
            </a:r>
            <a:r>
              <a:rPr lang="fa-IR" sz="1400" b="1" dirty="0" smtClean="0">
                <a:cs typeface="B Nazanin" panose="00000400000000000000" pitchFamily="2" charset="-78"/>
              </a:rPr>
              <a:t>در </a:t>
            </a:r>
            <a:r>
              <a:rPr lang="fa-IR" sz="1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فاز ریوی </a:t>
            </a:r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متوسط تا شدید </a:t>
            </a:r>
            <a:r>
              <a:rPr lang="fa-IR" sz="1400" b="1" dirty="0" smtClean="0">
                <a:cs typeface="B Nazanin" panose="00000400000000000000" pitchFamily="2" charset="-78"/>
              </a:rPr>
              <a:t>بیماری کووید-19 مجوز </a:t>
            </a:r>
            <a:r>
              <a:rPr lang="fa-IR" sz="1400" b="1" dirty="0">
                <a:cs typeface="B Nazanin" panose="00000400000000000000" pitchFamily="2" charset="-78"/>
              </a:rPr>
              <a:t>مصرف اورژانسی دارد. </a:t>
            </a:r>
            <a:r>
              <a:rPr lang="fa-IR" sz="1400" b="1" dirty="0" smtClean="0">
                <a:cs typeface="B Nazanin" panose="00000400000000000000" pitchFamily="2" charset="-78"/>
              </a:rPr>
              <a:t>اما در بیماران اینتوبه </a:t>
            </a:r>
            <a:r>
              <a:rPr lang="fa-IR" sz="1400" b="1" u="sng" dirty="0" smtClean="0">
                <a:cs typeface="B Nazanin" panose="00000400000000000000" pitchFamily="2" charset="-78"/>
              </a:rPr>
              <a:t>توصیه نمی شود</a:t>
            </a:r>
            <a:r>
              <a:rPr lang="fa-IR" sz="1400" b="1" dirty="0" smtClean="0">
                <a:cs typeface="B Nazanin" panose="00000400000000000000" pitchFamily="2" charset="-78"/>
              </a:rPr>
              <a:t>.</a:t>
            </a:r>
            <a:endParaRPr lang="en-US" sz="1400" b="1" dirty="0">
              <a:cs typeface="B Nazani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41380" y="3169515"/>
            <a:ext cx="66898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fa-IR" sz="1400" b="1" dirty="0">
                <a:cs typeface="B Nazanin" panose="00000400000000000000" pitchFamily="2" charset="-78"/>
              </a:rPr>
              <a:t>دوز پیشنهادی در </a:t>
            </a:r>
            <a:r>
              <a:rPr lang="fa-IR" sz="1400" b="1" dirty="0" smtClean="0">
                <a:cs typeface="B Nazanin" panose="00000400000000000000" pitchFamily="2" charset="-78"/>
              </a:rPr>
              <a:t>درمان کووید-19:</a:t>
            </a:r>
          </a:p>
          <a:p>
            <a:pPr algn="just" rtl="1"/>
            <a:endParaRPr lang="fa-IR" sz="1400" b="1" dirty="0" smtClean="0">
              <a:cs typeface="B Nazanin" panose="00000400000000000000" pitchFamily="2" charset="-78"/>
            </a:endParaRP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fa-IR" sz="1400" b="1" dirty="0" smtClean="0">
                <a:cs typeface="B Nazanin" panose="00000400000000000000" pitchFamily="2" charset="-78"/>
              </a:rPr>
              <a:t>بزرگسالان:</a:t>
            </a:r>
            <a:r>
              <a:rPr lang="fa-IR" sz="1400" b="1" dirty="0">
                <a:cs typeface="B Nazanin" panose="00000400000000000000" pitchFamily="2" charset="-78"/>
              </a:rPr>
              <a:t> </a:t>
            </a:r>
            <a:r>
              <a:rPr lang="fa-IR" sz="1400" b="1" dirty="0" smtClean="0">
                <a:cs typeface="B Nazanin" panose="00000400000000000000" pitchFamily="2" charset="-78"/>
              </a:rPr>
              <a:t>روز اول، انفوزیون وریدی  </a:t>
            </a:r>
            <a:r>
              <a:rPr lang="fa-IR" sz="1400" b="1" dirty="0">
                <a:cs typeface="B Nazanin" panose="00000400000000000000" pitchFamily="2" charset="-78"/>
              </a:rPr>
              <a:t>۲۰۰ میلی </a:t>
            </a:r>
            <a:r>
              <a:rPr lang="fa-IR" sz="1400" b="1" dirty="0" smtClean="0">
                <a:cs typeface="B Nazanin" panose="00000400000000000000" pitchFamily="2" charset="-78"/>
              </a:rPr>
              <a:t>گرم دارو</a:t>
            </a:r>
            <a:r>
              <a:rPr lang="fa-IR" sz="1400" b="1" dirty="0">
                <a:cs typeface="B Nazanin" panose="00000400000000000000" pitchFamily="2" charset="-78"/>
              </a:rPr>
              <a:t>، </a:t>
            </a:r>
            <a:r>
              <a:rPr lang="fa-IR" sz="1400" b="1" dirty="0" smtClean="0">
                <a:cs typeface="B Nazanin" panose="00000400000000000000" pitchFamily="2" charset="-78"/>
              </a:rPr>
              <a:t>سپس روزانه  </a:t>
            </a:r>
            <a:r>
              <a:rPr lang="fa-IR" sz="1400" b="1" dirty="0">
                <a:cs typeface="B Nazanin" panose="00000400000000000000" pitchFamily="2" charset="-78"/>
              </a:rPr>
              <a:t>۱۰۰ میلی گرم </a:t>
            </a:r>
            <a:r>
              <a:rPr lang="fa-IR" sz="1400" b="1" dirty="0" smtClean="0">
                <a:cs typeface="B Nazanin" panose="00000400000000000000" pitchFamily="2" charset="-78"/>
              </a:rPr>
              <a:t>تا 5 روز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fa-IR" sz="1400" b="1" dirty="0">
                <a:cs typeface="B Nazanin" panose="00000400000000000000" pitchFamily="2" charset="-78"/>
              </a:rPr>
              <a:t>کودکان</a:t>
            </a:r>
            <a:r>
              <a:rPr lang="fa-IR" sz="1400" b="1" dirty="0" smtClean="0">
                <a:cs typeface="B Nazanin" panose="00000400000000000000" pitchFamily="2" charset="-78"/>
              </a:rPr>
              <a:t>: روز </a:t>
            </a:r>
            <a:r>
              <a:rPr lang="fa-IR" sz="1400" b="1" dirty="0">
                <a:cs typeface="B Nazanin" panose="00000400000000000000" pitchFamily="2" charset="-78"/>
              </a:rPr>
              <a:t>اول، انفوزیون  </a:t>
            </a:r>
            <a:r>
              <a:rPr lang="en-US" sz="1400" b="1" dirty="0" smtClean="0">
                <a:cs typeface="B Nazanin" panose="00000400000000000000" pitchFamily="2" charset="-78"/>
              </a:rPr>
              <a:t>5mg/kg</a:t>
            </a:r>
            <a:r>
              <a:rPr lang="fa-IR" sz="1400" b="1" dirty="0">
                <a:cs typeface="B Nazanin" panose="00000400000000000000" pitchFamily="2" charset="-78"/>
              </a:rPr>
              <a:t>، </a:t>
            </a:r>
            <a:r>
              <a:rPr lang="fa-IR" sz="1400" b="1" dirty="0" smtClean="0">
                <a:cs typeface="B Nazanin" panose="00000400000000000000" pitchFamily="2" charset="-78"/>
              </a:rPr>
              <a:t>سپس روزانه  </a:t>
            </a:r>
            <a:r>
              <a:rPr lang="en-US" sz="1400" b="1" dirty="0" smtClean="0">
                <a:cs typeface="B Nazanin" panose="00000400000000000000" pitchFamily="2" charset="-78"/>
              </a:rPr>
              <a:t> 2.5 mg/kg</a:t>
            </a:r>
            <a:r>
              <a:rPr lang="fa-IR" sz="1400" b="1" dirty="0" smtClean="0">
                <a:cs typeface="B Nazanin" panose="00000400000000000000" pitchFamily="2" charset="-78"/>
              </a:rPr>
              <a:t>تا </a:t>
            </a:r>
            <a:r>
              <a:rPr lang="fa-IR" sz="1400" b="1" dirty="0">
                <a:cs typeface="B Nazanin" panose="00000400000000000000" pitchFamily="2" charset="-78"/>
              </a:rPr>
              <a:t>5 </a:t>
            </a:r>
            <a:r>
              <a:rPr lang="fa-IR" sz="1400" b="1" dirty="0" smtClean="0">
                <a:cs typeface="B Nazanin" panose="00000400000000000000" pitchFamily="2" charset="-78"/>
              </a:rPr>
              <a:t>روز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fa-IR" sz="1400" b="1" dirty="0" smtClean="0">
                <a:cs typeface="B Nazanin" panose="00000400000000000000" pitchFamily="2" charset="-78"/>
              </a:rPr>
              <a:t>بیماران کلیوی: در </a:t>
            </a:r>
            <a:r>
              <a:rPr lang="en-US" sz="1400" b="1" dirty="0" smtClean="0">
                <a:cs typeface="B Nazanin" panose="00000400000000000000" pitchFamily="2" charset="-78"/>
              </a:rPr>
              <a:t>GFR</a:t>
            </a:r>
            <a:r>
              <a:rPr lang="en-US" sz="1400" b="1" dirty="0" smtClean="0">
                <a:latin typeface="Aharoni"/>
                <a:cs typeface="Aharoni"/>
              </a:rPr>
              <a:t>&lt;</a:t>
            </a:r>
            <a:r>
              <a:rPr lang="en-US" sz="1400" b="1" dirty="0" smtClean="0">
                <a:cs typeface="B Nazanin" panose="00000400000000000000" pitchFamily="2" charset="-78"/>
              </a:rPr>
              <a:t>30ml/min</a:t>
            </a:r>
            <a:r>
              <a:rPr lang="fa-IR" sz="1400" b="1" dirty="0" smtClean="0">
                <a:cs typeface="B Nazanin" panose="00000400000000000000" pitchFamily="2" charset="-78"/>
              </a:rPr>
              <a:t> و بیماران دیالیزی، توصیه نمی شود.</a:t>
            </a:r>
            <a:endParaRPr lang="en-US" sz="1400" b="1" dirty="0">
              <a:cs typeface="B Nazanin" panose="00000400000000000000" pitchFamily="2" charset="-78"/>
            </a:endParaRPr>
          </a:p>
          <a:p>
            <a:pPr marL="285750" lvl="0" indent="-285750" algn="just" rtl="1">
              <a:buFont typeface="Arial" panose="020B0604020202020204" pitchFamily="34" charset="0"/>
              <a:buChar char="•"/>
            </a:pPr>
            <a:r>
              <a:rPr lang="fa-IR" sz="1400" b="1" dirty="0">
                <a:cs typeface="B Nazanin" panose="00000400000000000000" pitchFamily="2" charset="-78"/>
              </a:rPr>
              <a:t>بیماران </a:t>
            </a:r>
            <a:r>
              <a:rPr lang="fa-IR" sz="1400" b="1" dirty="0" smtClean="0">
                <a:cs typeface="B Nazanin" panose="00000400000000000000" pitchFamily="2" charset="-78"/>
              </a:rPr>
              <a:t>کبدی: درافزایش 5 برابری</a:t>
            </a:r>
            <a:r>
              <a:rPr lang="en-US" sz="1400" b="1" dirty="0">
                <a:cs typeface="B Nazanin" panose="00000400000000000000" pitchFamily="2" charset="-78"/>
              </a:rPr>
              <a:t>ALT </a:t>
            </a:r>
            <a:r>
              <a:rPr lang="fa-IR" sz="1400" b="1" dirty="0" smtClean="0">
                <a:cs typeface="B Nazanin" panose="00000400000000000000" pitchFamily="2" charset="-78"/>
              </a:rPr>
              <a:t> و یا بروز علائمی </a:t>
            </a:r>
            <a:r>
              <a:rPr lang="fa-IR" sz="1400" b="1" dirty="0">
                <a:cs typeface="B Nazanin" panose="00000400000000000000" pitchFamily="2" charset="-78"/>
              </a:rPr>
              <a:t>التهاب کبد (تهوع، استفراغ، درد شکم، بی اشتهایی و زردی)، </a:t>
            </a:r>
            <a:r>
              <a:rPr lang="en-US" sz="1400" b="1" dirty="0" smtClean="0">
                <a:cs typeface="B Nazanin" panose="00000400000000000000" pitchFamily="2" charset="-78"/>
              </a:rPr>
              <a:t>ALP&gt;3ULN </a:t>
            </a:r>
            <a:r>
              <a:rPr lang="fa-IR" sz="1400" b="1" dirty="0" smtClean="0">
                <a:cs typeface="B Nazanin" panose="00000400000000000000" pitchFamily="2" charset="-78"/>
              </a:rPr>
              <a:t> و</a:t>
            </a:r>
            <a:r>
              <a:rPr lang="en-US" sz="1400" b="1" dirty="0" smtClean="0">
                <a:cs typeface="B Nazanin" panose="00000400000000000000" pitchFamily="2" charset="-78"/>
              </a:rPr>
              <a:t> INR&gt;2  </a:t>
            </a:r>
            <a:r>
              <a:rPr lang="fa-IR" sz="1400" b="1" dirty="0" smtClean="0">
                <a:cs typeface="B Nazanin" panose="00000400000000000000" pitchFamily="2" charset="-78"/>
              </a:rPr>
              <a:t>دارو بایستی قطع شود.</a:t>
            </a:r>
          </a:p>
          <a:p>
            <a:pPr marL="285750" lvl="0" indent="-285750" algn="just" rtl="1">
              <a:buFont typeface="Arial" panose="020B0604020202020204" pitchFamily="34" charset="0"/>
              <a:buChar char="•"/>
            </a:pPr>
            <a:r>
              <a:rPr lang="fa-IR" sz="1400" b="1" dirty="0" smtClean="0">
                <a:cs typeface="B Nazanin" panose="00000400000000000000" pitchFamily="2" charset="-78"/>
              </a:rPr>
              <a:t>بارداری: اطلاعات دقیق نیست ولی با هماهنگی فوکال پوینت درمان قابل تجویز است.</a:t>
            </a:r>
            <a:endParaRPr lang="en-US" sz="1400" b="1" dirty="0">
              <a:cs typeface="B Nazanin" panose="00000400000000000000" pitchFamily="2" charset="-78"/>
            </a:endParaRPr>
          </a:p>
        </p:txBody>
      </p:sp>
      <p:pic>
        <p:nvPicPr>
          <p:cNvPr id="9" name="Picture 8" descr="Antiviral drug used to treat coronavirus patients help recovery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4" y="2710734"/>
            <a:ext cx="2381250" cy="13201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4" descr="وسایل تزریق چیست؟ آشنایی با انواع وسایل تزریق - boghratland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5" name="AutoShape 6" descr="وسایل تزریق چیست؟ آشنایی با انواع وسایل تزریق - boghratland"/>
          <p:cNvSpPr>
            <a:spLocks noChangeAspect="1" noChangeArrowheads="1"/>
          </p:cNvSpPr>
          <p:nvPr/>
        </p:nvSpPr>
        <p:spPr bwMode="auto">
          <a:xfrm>
            <a:off x="9075738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971279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9295" y="2113635"/>
            <a:ext cx="4724705" cy="2290576"/>
          </a:xfrm>
        </p:spPr>
        <p:txBody>
          <a:bodyPr>
            <a:normAutofit fontScale="90000"/>
          </a:bodyPr>
          <a:lstStyle/>
          <a:p>
            <a:pPr rtl="1"/>
            <a:r>
              <a:rPr lang="fa-IR" dirty="0" smtClean="0">
                <a:cs typeface="B Titr" panose="00000700000000000000" pitchFamily="2" charset="-78"/>
              </a:rPr>
              <a:t>ایمنی </a:t>
            </a:r>
            <a:r>
              <a:rPr lang="fa-IR" dirty="0">
                <a:cs typeface="B Titr" panose="00000700000000000000" pitchFamily="2" charset="-78"/>
              </a:rPr>
              <a:t>دارویی در </a:t>
            </a:r>
            <a:r>
              <a:rPr lang="fa-IR" dirty="0" smtClean="0">
                <a:cs typeface="B Titr" panose="00000700000000000000" pitchFamily="2" charset="-78"/>
              </a:rPr>
              <a:t>درمان </a:t>
            </a:r>
            <a:r>
              <a:rPr lang="en-US" b="1" dirty="0" smtClean="0"/>
              <a:t>Covid-19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555" y="4404210"/>
            <a:ext cx="3351275" cy="610820"/>
          </a:xfrm>
        </p:spPr>
        <p:txBody>
          <a:bodyPr>
            <a:normAutofit fontScale="70000" lnSpcReduction="20000"/>
          </a:bodyPr>
          <a:lstStyle/>
          <a:p>
            <a:r>
              <a:rPr lang="fa-IR" dirty="0" smtClean="0">
                <a:solidFill>
                  <a:schemeClr val="tx2"/>
                </a:solidFill>
                <a:cs typeface="B Titr" panose="00000700000000000000" pitchFamily="2" charset="-78"/>
              </a:rPr>
              <a:t>سیمین</a:t>
            </a:r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  <a:r>
              <a:rPr lang="fa-IR" dirty="0" smtClean="0">
                <a:solidFill>
                  <a:schemeClr val="tx2"/>
                </a:solidFill>
                <a:cs typeface="B Titr" panose="00000700000000000000" pitchFamily="2" charset="-78"/>
              </a:rPr>
              <a:t>صفیری</a:t>
            </a:r>
          </a:p>
          <a:p>
            <a:r>
              <a:rPr lang="fa-IR" dirty="0" smtClean="0">
                <a:solidFill>
                  <a:schemeClr val="tx2"/>
                </a:solidFill>
                <a:cs typeface="B Titr" panose="00000700000000000000" pitchFamily="2" charset="-78"/>
              </a:rPr>
              <a:t>کارشناس ارشد پرستاری</a:t>
            </a:r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امین</a:t>
            </a:r>
            <a:endParaRPr lang="en-US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40030" y="-94996"/>
            <a:ext cx="2431007" cy="586585"/>
          </a:xfrm>
        </p:spPr>
        <p:txBody>
          <a:bodyPr>
            <a:noAutofit/>
          </a:bodyPr>
          <a:lstStyle/>
          <a:p>
            <a:pPr algn="r" rtl="1"/>
            <a:r>
              <a:rPr lang="fa-IR" sz="2800" dirty="0" smtClean="0">
                <a:solidFill>
                  <a:schemeClr val="tx1"/>
                </a:solidFill>
                <a:cs typeface="B Titr" panose="00000700000000000000" pitchFamily="2" charset="-78"/>
              </a:rPr>
              <a:t>رمدسیور</a:t>
            </a:r>
            <a:endParaRPr lang="fa-IR" sz="28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9518" y="596672"/>
            <a:ext cx="6718637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fa-IR" sz="1400" b="1" dirty="0" smtClean="0">
                <a:solidFill>
                  <a:srgbClr val="000000"/>
                </a:solidFill>
                <a:ea typeface="Calibri"/>
                <a:cs typeface="B Nazanin"/>
              </a:rPr>
              <a:t>ویال </a:t>
            </a:r>
            <a:r>
              <a:rPr lang="fa-IR" sz="1400" b="1" dirty="0">
                <a:solidFill>
                  <a:srgbClr val="000000"/>
                </a:solidFill>
                <a:ea typeface="Calibri"/>
                <a:cs typeface="B Nazanin"/>
              </a:rPr>
              <a:t>های بازنشده </a:t>
            </a:r>
            <a:r>
              <a:rPr lang="fa-IR" sz="1400" b="1" dirty="0" smtClean="0">
                <a:solidFill>
                  <a:srgbClr val="000000"/>
                </a:solidFill>
                <a:ea typeface="Calibri"/>
                <a:cs typeface="B Nazanin"/>
              </a:rPr>
              <a:t>باید </a:t>
            </a:r>
            <a:r>
              <a:rPr lang="fa-IR" sz="1400" b="1" dirty="0">
                <a:solidFill>
                  <a:srgbClr val="000000"/>
                </a:solidFill>
                <a:ea typeface="Calibri"/>
                <a:cs typeface="B Nazanin"/>
              </a:rPr>
              <a:t>در </a:t>
            </a:r>
            <a:r>
              <a:rPr lang="fa-IR" sz="1400" b="1" dirty="0" smtClean="0">
                <a:solidFill>
                  <a:srgbClr val="FF0000"/>
                </a:solidFill>
                <a:ea typeface="Calibri"/>
                <a:cs typeface="B Nazanin"/>
              </a:rPr>
              <a:t>یخچال</a:t>
            </a:r>
            <a:r>
              <a:rPr lang="fa-IR" sz="1400" b="1" dirty="0" smtClean="0">
                <a:solidFill>
                  <a:srgbClr val="000000"/>
                </a:solidFill>
                <a:ea typeface="Calibri"/>
                <a:cs typeface="B Nazanin"/>
              </a:rPr>
              <a:t> نگهداری </a:t>
            </a:r>
            <a:r>
              <a:rPr lang="fa-IR" sz="1400" b="1" dirty="0">
                <a:solidFill>
                  <a:srgbClr val="000000"/>
                </a:solidFill>
                <a:ea typeface="Calibri"/>
                <a:cs typeface="B Nazanin"/>
              </a:rPr>
              <a:t>شود. </a:t>
            </a:r>
            <a:r>
              <a:rPr lang="fa-IR" sz="1400" b="1" dirty="0" smtClean="0">
                <a:solidFill>
                  <a:srgbClr val="000000"/>
                </a:solidFill>
                <a:ea typeface="Calibri"/>
                <a:cs typeface="B Nazanin"/>
              </a:rPr>
              <a:t>اما می توان </a:t>
            </a:r>
            <a:r>
              <a:rPr lang="fa-IR" sz="1400" b="1" dirty="0">
                <a:solidFill>
                  <a:srgbClr val="000000"/>
                </a:solidFill>
                <a:ea typeface="Calibri"/>
                <a:cs typeface="B Nazanin"/>
              </a:rPr>
              <a:t>تا </a:t>
            </a:r>
            <a:r>
              <a:rPr lang="fa-IR" sz="1400" b="1" dirty="0">
                <a:solidFill>
                  <a:srgbClr val="FF0000"/>
                </a:solidFill>
                <a:ea typeface="Calibri"/>
                <a:cs typeface="B Nazanin"/>
              </a:rPr>
              <a:t>۱۲ ساعت </a:t>
            </a:r>
            <a:r>
              <a:rPr lang="fa-IR" sz="1400" b="1" dirty="0">
                <a:solidFill>
                  <a:srgbClr val="000000"/>
                </a:solidFill>
                <a:ea typeface="Calibri"/>
                <a:cs typeface="B Nazanin"/>
              </a:rPr>
              <a:t>قبل از رقیق سازی در دمای اتاق نگهداری کرد</a:t>
            </a:r>
            <a:r>
              <a:rPr lang="en-US" sz="1400" b="1" dirty="0">
                <a:solidFill>
                  <a:srgbClr val="000000"/>
                </a:solidFill>
                <a:ea typeface="Calibri"/>
                <a:cs typeface="B Nazanin"/>
              </a:rPr>
              <a:t>.</a:t>
            </a:r>
            <a:endParaRPr lang="en-US" sz="1400" dirty="0">
              <a:ea typeface="Calibri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22294" y="281175"/>
            <a:ext cx="3835861" cy="44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400" dirty="0" smtClean="0">
                <a:solidFill>
                  <a:schemeClr val="tx1"/>
                </a:solidFill>
                <a:cs typeface="B Titr" panose="00000700000000000000" pitchFamily="2" charset="-78"/>
              </a:rPr>
              <a:t>روش مصرف</a:t>
            </a:r>
            <a:endParaRPr lang="fa-IR" sz="14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3672" y="1168626"/>
            <a:ext cx="6718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fa-IR" sz="1400" b="1" dirty="0">
                <a:solidFill>
                  <a:srgbClr val="000000"/>
                </a:solidFill>
                <a:ea typeface="Calibri"/>
                <a:cs typeface="B Nazanin"/>
              </a:rPr>
              <a:t>جهت </a:t>
            </a:r>
            <a:r>
              <a:rPr lang="fa-IR" sz="1400" b="1" dirty="0">
                <a:solidFill>
                  <a:srgbClr val="FF0000"/>
                </a:solidFill>
                <a:ea typeface="Calibri"/>
                <a:cs typeface="B Nazanin"/>
              </a:rPr>
              <a:t>انفوزیون</a:t>
            </a:r>
            <a:r>
              <a:rPr lang="fa-IR" sz="1400" b="1" dirty="0">
                <a:solidFill>
                  <a:srgbClr val="000000"/>
                </a:solidFill>
                <a:ea typeface="Calibri"/>
                <a:cs typeface="B Nazanin"/>
              </a:rPr>
              <a:t>، </a:t>
            </a:r>
            <a:r>
              <a:rPr lang="fa-IR" sz="1400" b="1" dirty="0" smtClean="0">
                <a:solidFill>
                  <a:srgbClr val="000000"/>
                </a:solidFill>
                <a:ea typeface="Calibri"/>
                <a:cs typeface="B Nazanin"/>
              </a:rPr>
              <a:t>دارو </a:t>
            </a:r>
            <a:r>
              <a:rPr lang="fa-IR" sz="1400" b="1" dirty="0">
                <a:solidFill>
                  <a:srgbClr val="000000"/>
                </a:solidFill>
                <a:ea typeface="Calibri"/>
                <a:cs typeface="B Nazanin"/>
              </a:rPr>
              <a:t>بایستی با استفاده از </a:t>
            </a:r>
            <a:r>
              <a:rPr lang="fa-IR" sz="1400" b="1" dirty="0" smtClean="0">
                <a:solidFill>
                  <a:srgbClr val="000000"/>
                </a:solidFill>
                <a:ea typeface="Calibri"/>
                <a:cs typeface="B Nazanin"/>
              </a:rPr>
              <a:t>نرمال سالین، به </a:t>
            </a:r>
            <a:r>
              <a:rPr lang="fa-IR" sz="1400" b="1" dirty="0">
                <a:solidFill>
                  <a:srgbClr val="000000"/>
                </a:solidFill>
                <a:ea typeface="Calibri"/>
                <a:cs typeface="B Nazanin"/>
              </a:rPr>
              <a:t>حجم ۲۵۰ میلی لیتر رسیده و در مدت </a:t>
            </a:r>
            <a:r>
              <a:rPr lang="fa-IR" sz="1400" b="1" dirty="0">
                <a:solidFill>
                  <a:srgbClr val="FF0000"/>
                </a:solidFill>
                <a:ea typeface="Calibri"/>
                <a:cs typeface="B Nazanin"/>
              </a:rPr>
              <a:t>۳۰ تا ۱۲۰ دقیقه </a:t>
            </a:r>
            <a:r>
              <a:rPr lang="fa-IR" sz="1400" b="1" dirty="0">
                <a:solidFill>
                  <a:srgbClr val="000000"/>
                </a:solidFill>
                <a:ea typeface="Calibri"/>
                <a:cs typeface="B Nazanin"/>
              </a:rPr>
              <a:t>انفوزیون گردد. </a:t>
            </a:r>
            <a:r>
              <a:rPr lang="fa-IR" sz="1400" b="1" dirty="0" smtClean="0">
                <a:solidFill>
                  <a:srgbClr val="000000"/>
                </a:solidFill>
                <a:ea typeface="Calibri"/>
                <a:cs typeface="B Nazanin"/>
              </a:rPr>
              <a:t>این دارو نباید عضلانی تزریق گردد.</a:t>
            </a:r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79493" y="1689567"/>
            <a:ext cx="6689806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fa-IR" sz="1400" b="1" dirty="0" smtClean="0">
                <a:solidFill>
                  <a:srgbClr val="000000"/>
                </a:solidFill>
                <a:ea typeface="Calibri"/>
                <a:cs typeface="B Nazanin"/>
              </a:rPr>
              <a:t>این </a:t>
            </a:r>
            <a:r>
              <a:rPr lang="fa-IR" sz="1400" b="1" dirty="0">
                <a:solidFill>
                  <a:srgbClr val="000000"/>
                </a:solidFill>
                <a:ea typeface="Calibri"/>
                <a:cs typeface="B Nazanin"/>
              </a:rPr>
              <a:t>محصول فاقد ماده نگهدارنده است، </a:t>
            </a:r>
            <a:r>
              <a:rPr lang="fa-IR" sz="1400" b="1" dirty="0" smtClean="0">
                <a:solidFill>
                  <a:srgbClr val="000000"/>
                </a:solidFill>
                <a:ea typeface="Calibri"/>
                <a:cs typeface="B Nazanin"/>
              </a:rPr>
              <a:t>بنابراین بهتر است </a:t>
            </a:r>
            <a:r>
              <a:rPr lang="fa-IR" sz="1400" b="1" dirty="0">
                <a:solidFill>
                  <a:srgbClr val="000000"/>
                </a:solidFill>
                <a:ea typeface="Calibri"/>
                <a:cs typeface="B Nazanin"/>
              </a:rPr>
              <a:t>بلافاصله پس از آماده سازی استفاده شود؛ با این حال محلول رقیق شده </a:t>
            </a:r>
            <a:r>
              <a:rPr lang="fa-IR" sz="1400" b="1" dirty="0" smtClean="0">
                <a:solidFill>
                  <a:srgbClr val="000000"/>
                </a:solidFill>
                <a:ea typeface="Calibri"/>
                <a:cs typeface="B Nazanin"/>
              </a:rPr>
              <a:t>تا</a:t>
            </a:r>
            <a:r>
              <a:rPr lang="fa-IR" sz="1400" b="1" dirty="0" smtClean="0">
                <a:solidFill>
                  <a:srgbClr val="FF0000"/>
                </a:solidFill>
                <a:ea typeface="Calibri"/>
                <a:cs typeface="B Nazanin"/>
              </a:rPr>
              <a:t> </a:t>
            </a:r>
            <a:r>
              <a:rPr lang="fa-IR" sz="1400" b="1" dirty="0">
                <a:solidFill>
                  <a:srgbClr val="FF0000"/>
                </a:solidFill>
                <a:ea typeface="Calibri"/>
                <a:cs typeface="B Nazanin"/>
              </a:rPr>
              <a:t>۴ ساعت </a:t>
            </a:r>
            <a:r>
              <a:rPr lang="fa-IR" sz="1400" b="1" dirty="0">
                <a:solidFill>
                  <a:srgbClr val="000000"/>
                </a:solidFill>
                <a:ea typeface="Calibri"/>
                <a:cs typeface="B Nazanin"/>
              </a:rPr>
              <a:t>در دمای اتاق و یا </a:t>
            </a:r>
            <a:r>
              <a:rPr lang="fa-IR" sz="1400" b="1" dirty="0">
                <a:solidFill>
                  <a:srgbClr val="FF0000"/>
                </a:solidFill>
                <a:ea typeface="Calibri"/>
                <a:cs typeface="B Nazanin"/>
              </a:rPr>
              <a:t>۲۴ ساعت </a:t>
            </a:r>
            <a:r>
              <a:rPr lang="fa-IR" sz="1400" b="1" dirty="0">
                <a:solidFill>
                  <a:srgbClr val="000000"/>
                </a:solidFill>
                <a:ea typeface="Calibri"/>
                <a:cs typeface="B Nazanin"/>
              </a:rPr>
              <a:t>در دمای یخچال قابل نگهداری است</a:t>
            </a:r>
            <a:r>
              <a:rPr lang="en-US" sz="1400" b="1" dirty="0">
                <a:solidFill>
                  <a:srgbClr val="000000"/>
                </a:solidFill>
                <a:ea typeface="Calibri"/>
                <a:cs typeface="B Nazanin"/>
              </a:rPr>
              <a:t>.</a:t>
            </a:r>
            <a:endParaRPr lang="en-US" sz="1400" dirty="0">
              <a:ea typeface="Calibri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59103" y="2249906"/>
            <a:ext cx="6099050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fa-IR" sz="1400" b="1" dirty="0">
                <a:solidFill>
                  <a:srgbClr val="000000"/>
                </a:solidFill>
                <a:ea typeface="Calibri"/>
                <a:cs typeface="B Nazanin"/>
              </a:rPr>
              <a:t>رمدسیویر با هیچ داروی تزریقی دیگری نباید همزمان </a:t>
            </a:r>
            <a:r>
              <a:rPr lang="fa-IR" sz="1400" b="1" dirty="0" smtClean="0">
                <a:solidFill>
                  <a:srgbClr val="000000"/>
                </a:solidFill>
                <a:ea typeface="Calibri"/>
                <a:cs typeface="B Nazanin"/>
              </a:rPr>
              <a:t>تزریق </a:t>
            </a:r>
            <a:r>
              <a:rPr lang="fa-IR" sz="1400" b="1" dirty="0">
                <a:solidFill>
                  <a:srgbClr val="000000"/>
                </a:solidFill>
                <a:ea typeface="Calibri"/>
                <a:cs typeface="B Nazanin"/>
              </a:rPr>
              <a:t>شود.</a:t>
            </a:r>
            <a:endParaRPr lang="en-US" sz="1400" dirty="0">
              <a:ea typeface="Calibri"/>
              <a:cs typeface="Arial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238528" y="2480102"/>
            <a:ext cx="2919627" cy="44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200" dirty="0" smtClean="0">
                <a:solidFill>
                  <a:schemeClr val="tx1"/>
                </a:solidFill>
                <a:cs typeface="B Titr" panose="00000700000000000000" pitchFamily="2" charset="-78"/>
              </a:rPr>
              <a:t>عوارض جانبی</a:t>
            </a:r>
            <a:endParaRPr lang="fa-IR" sz="12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17864" y="3136042"/>
            <a:ext cx="26544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1400" b="1" dirty="0" smtClean="0">
                <a:latin typeface="Times New Roman"/>
                <a:ea typeface="Calibri"/>
                <a:cs typeface="B Nazanin"/>
              </a:rPr>
              <a:t>عوارض 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کبدی: افزایش </a:t>
            </a:r>
            <a:r>
              <a:rPr lang="en-US" sz="1400" b="1" dirty="0" smtClean="0">
                <a:latin typeface="Times New Roman"/>
                <a:ea typeface="Calibri"/>
                <a:cs typeface="B Nazanin"/>
              </a:rPr>
              <a:t>ALT</a:t>
            </a:r>
            <a:r>
              <a:rPr lang="fa-IR" sz="1400" b="1" dirty="0" smtClean="0">
                <a:latin typeface="Times New Roman"/>
                <a:ea typeface="Calibri"/>
                <a:cs typeface="B Nazanin"/>
              </a:rPr>
              <a:t> و</a:t>
            </a:r>
            <a:r>
              <a:rPr lang="en-US" sz="1400" b="1" dirty="0" smtClean="0">
                <a:latin typeface="Times New Roman"/>
                <a:ea typeface="Calibri"/>
                <a:cs typeface="B Nazanin"/>
              </a:rPr>
              <a:t>AST</a:t>
            </a:r>
            <a:endParaRPr lang="fa-IR" sz="1400" dirty="0"/>
          </a:p>
        </p:txBody>
      </p:sp>
      <p:sp>
        <p:nvSpPr>
          <p:cNvPr id="24" name="Rectangle 23"/>
          <p:cNvSpPr/>
          <p:nvPr/>
        </p:nvSpPr>
        <p:spPr>
          <a:xfrm>
            <a:off x="4117994" y="2828265"/>
            <a:ext cx="5040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1400" b="1" dirty="0" smtClean="0">
                <a:latin typeface="Times New Roman"/>
                <a:ea typeface="Calibri"/>
                <a:cs typeface="B Nazanin"/>
              </a:rPr>
              <a:t>عوارض 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وابسته به تزریق مانند راش، کاهش فشار خون، حالت تهوع، استفراغ</a:t>
            </a:r>
            <a:endParaRPr lang="fa-IR" sz="1400" dirty="0"/>
          </a:p>
        </p:txBody>
      </p:sp>
      <p:sp>
        <p:nvSpPr>
          <p:cNvPr id="25" name="Rectangle 24"/>
          <p:cNvSpPr/>
          <p:nvPr/>
        </p:nvSpPr>
        <p:spPr>
          <a:xfrm>
            <a:off x="5073657" y="3478343"/>
            <a:ext cx="40703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1400" b="1" dirty="0" smtClean="0">
                <a:latin typeface="Times New Roman"/>
                <a:ea typeface="Calibri"/>
                <a:cs typeface="B Nazanin"/>
              </a:rPr>
              <a:t>عوارض 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کلیوی: کاهش کلیرانس کلیوی، بالا رفتن بیلی روبین</a:t>
            </a:r>
            <a:endParaRPr lang="fa-IR" sz="1400" dirty="0"/>
          </a:p>
        </p:txBody>
      </p:sp>
      <p:sp>
        <p:nvSpPr>
          <p:cNvPr id="26" name="Rectangle 25"/>
          <p:cNvSpPr/>
          <p:nvPr/>
        </p:nvSpPr>
        <p:spPr>
          <a:xfrm>
            <a:off x="4703362" y="3791024"/>
            <a:ext cx="4440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1400" b="1" dirty="0" smtClean="0">
                <a:latin typeface="Times New Roman"/>
                <a:ea typeface="Calibri"/>
                <a:cs typeface="B Nazanin"/>
              </a:rPr>
              <a:t>عوارض 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خونی: کاهش هموگلوبین، کاهش لنفوسیت ها، افزایش </a:t>
            </a:r>
            <a:r>
              <a:rPr lang="en-US" sz="1400" b="1" dirty="0" smtClean="0">
                <a:latin typeface="Times New Roman"/>
                <a:ea typeface="Calibri"/>
                <a:cs typeface="B Nazanin"/>
              </a:rPr>
              <a:t>PT</a:t>
            </a:r>
            <a:endParaRPr lang="fa-IR" sz="1400" dirty="0"/>
          </a:p>
        </p:txBody>
      </p:sp>
      <p:sp>
        <p:nvSpPr>
          <p:cNvPr id="31" name="Rectangle 30"/>
          <p:cNvSpPr/>
          <p:nvPr/>
        </p:nvSpPr>
        <p:spPr>
          <a:xfrm>
            <a:off x="2690910" y="4339488"/>
            <a:ext cx="6481399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fa-IR" sz="1400" b="1" dirty="0" smtClean="0">
                <a:solidFill>
                  <a:srgbClr val="000000"/>
                </a:solidFill>
                <a:ea typeface="Calibri"/>
                <a:cs typeface="B Nazanin"/>
              </a:rPr>
              <a:t>داروی </a:t>
            </a:r>
            <a:r>
              <a:rPr lang="fa-IR" sz="1400" b="1" dirty="0" smtClean="0">
                <a:solidFill>
                  <a:srgbClr val="FF0000"/>
                </a:solidFill>
                <a:ea typeface="Calibri"/>
                <a:cs typeface="B Nazanin"/>
              </a:rPr>
              <a:t>کلروکین</a:t>
            </a:r>
            <a:r>
              <a:rPr lang="fa-IR" sz="1400" b="1" dirty="0" smtClean="0">
                <a:solidFill>
                  <a:srgbClr val="000000"/>
                </a:solidFill>
                <a:ea typeface="Calibri"/>
                <a:cs typeface="B Nazanin"/>
              </a:rPr>
              <a:t> اثر </a:t>
            </a:r>
            <a:r>
              <a:rPr lang="fa-IR" sz="1400" b="1" dirty="0">
                <a:solidFill>
                  <a:srgbClr val="000000"/>
                </a:solidFill>
                <a:ea typeface="Calibri"/>
                <a:cs typeface="B Nazanin"/>
              </a:rPr>
              <a:t>آنتاگونیستی </a:t>
            </a:r>
            <a:r>
              <a:rPr lang="fa-IR" sz="1400" b="1" dirty="0" smtClean="0">
                <a:solidFill>
                  <a:srgbClr val="000000"/>
                </a:solidFill>
                <a:ea typeface="Calibri"/>
                <a:cs typeface="B Nazanin"/>
              </a:rPr>
              <a:t>بر فعالیت </a:t>
            </a:r>
            <a:r>
              <a:rPr lang="fa-IR" sz="1400" b="1" dirty="0">
                <a:solidFill>
                  <a:srgbClr val="000000"/>
                </a:solidFill>
                <a:ea typeface="Calibri"/>
                <a:cs typeface="B Nazanin"/>
              </a:rPr>
              <a:t>ضدویروسی </a:t>
            </a:r>
            <a:r>
              <a:rPr lang="fa-IR" sz="1400" b="1" dirty="0" smtClean="0">
                <a:solidFill>
                  <a:srgbClr val="000000"/>
                </a:solidFill>
                <a:ea typeface="Calibri"/>
                <a:cs typeface="B Nazanin"/>
              </a:rPr>
              <a:t>رمدسیور دارد و  </a:t>
            </a:r>
            <a:r>
              <a:rPr lang="fa-IR" sz="1400" b="1" dirty="0">
                <a:solidFill>
                  <a:srgbClr val="000000"/>
                </a:solidFill>
                <a:ea typeface="Calibri"/>
                <a:cs typeface="B Nazanin"/>
              </a:rPr>
              <a:t>باعث کاهش اثر آن می شود. با توجه به نیمه عمر طولانی </a:t>
            </a:r>
            <a:r>
              <a:rPr lang="fa-IR" sz="1400" b="1" dirty="0" smtClean="0">
                <a:solidFill>
                  <a:srgbClr val="000000"/>
                </a:solidFill>
                <a:ea typeface="Calibri"/>
                <a:cs typeface="B Nazanin"/>
              </a:rPr>
              <a:t>کلروکین ها، سابقه </a:t>
            </a:r>
            <a:r>
              <a:rPr lang="fa-IR" sz="1400" b="1" dirty="0">
                <a:solidFill>
                  <a:srgbClr val="000000"/>
                </a:solidFill>
                <a:ea typeface="Calibri"/>
                <a:cs typeface="B Nazanin"/>
              </a:rPr>
              <a:t>مصرف این </a:t>
            </a:r>
            <a:r>
              <a:rPr lang="fa-IR" sz="1400" b="1" dirty="0" smtClean="0">
                <a:solidFill>
                  <a:srgbClr val="000000"/>
                </a:solidFill>
                <a:ea typeface="Calibri"/>
                <a:cs typeface="B Nazanin"/>
              </a:rPr>
              <a:t>داروها هم باید مد </a:t>
            </a:r>
            <a:r>
              <a:rPr lang="fa-IR" sz="1400" b="1" dirty="0">
                <a:solidFill>
                  <a:srgbClr val="000000"/>
                </a:solidFill>
                <a:ea typeface="Calibri"/>
                <a:cs typeface="B Nazanin"/>
              </a:rPr>
              <a:t>نظر قرار گیرد. </a:t>
            </a:r>
            <a:endParaRPr lang="en-US" sz="1200" dirty="0">
              <a:ea typeface="Calibri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043995" y="4098801"/>
            <a:ext cx="1085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تداخلات دارویی</a:t>
            </a:r>
          </a:p>
        </p:txBody>
      </p:sp>
      <p:pic>
        <p:nvPicPr>
          <p:cNvPr id="8194" name="Picture 2" descr="امپرازول | امپرازول برای درمان بیماری‌های گوارشی | عوارض جانبی | خبرگزاری  سلامت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03" y="2740961"/>
            <a:ext cx="2541600" cy="152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6467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22" grpId="0"/>
      <p:bldP spid="23" grpId="0"/>
      <p:bldP spid="24" grpId="0"/>
      <p:bldP spid="25" grpId="0"/>
      <p:bldP spid="26" grpId="0"/>
      <p:bldP spid="31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06986" y="30500"/>
            <a:ext cx="4110762" cy="586585"/>
          </a:xfrm>
        </p:spPr>
        <p:txBody>
          <a:bodyPr>
            <a:noAutofit/>
          </a:bodyPr>
          <a:lstStyle/>
          <a:p>
            <a:pPr algn="r" rtl="1"/>
            <a:r>
              <a:rPr lang="fa-IR" sz="2800" dirty="0" smtClean="0">
                <a:solidFill>
                  <a:schemeClr val="tx1"/>
                </a:solidFill>
                <a:cs typeface="B Titr" panose="00000700000000000000" pitchFamily="2" charset="-78"/>
              </a:rPr>
              <a:t>توسیلیزومب</a:t>
            </a:r>
            <a:r>
              <a:rPr lang="en-US" sz="2800" dirty="0" smtClean="0">
                <a:solidFill>
                  <a:schemeClr val="tx1"/>
                </a:solidFill>
                <a:cs typeface="B Titr" panose="00000700000000000000" pitchFamily="2" charset="-78"/>
              </a:rPr>
              <a:t/>
            </a:r>
            <a:br>
              <a:rPr lang="en-US" sz="2800" dirty="0" smtClean="0">
                <a:solidFill>
                  <a:schemeClr val="tx1"/>
                </a:solidFill>
                <a:cs typeface="B Titr" panose="00000700000000000000" pitchFamily="2" charset="-78"/>
              </a:rPr>
            </a:br>
            <a:r>
              <a:rPr lang="fa-IR" sz="1800" dirty="0" smtClean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  <a:r>
              <a:rPr lang="fa-IR" sz="1200" dirty="0" smtClean="0">
                <a:solidFill>
                  <a:schemeClr val="tx1"/>
                </a:solidFill>
                <a:cs typeface="B Titr" panose="00000700000000000000" pitchFamily="2" charset="-78"/>
              </a:rPr>
              <a:t>(</a:t>
            </a:r>
            <a:r>
              <a:rPr lang="fa-IR" sz="1400" dirty="0" smtClean="0">
                <a:solidFill>
                  <a:schemeClr val="tx1"/>
                </a:solidFill>
                <a:cs typeface="B Titr" panose="00000700000000000000" pitchFamily="2" charset="-78"/>
              </a:rPr>
              <a:t>اکتمرا-تمزیوا)</a:t>
            </a:r>
            <a:endParaRPr lang="fa-IR" sz="14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4950" y="938801"/>
            <a:ext cx="59684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fa-IR" sz="1400" b="1" dirty="0">
                <a:cs typeface="B Nazanin" panose="00000400000000000000" pitchFamily="2" charset="-78"/>
              </a:rPr>
              <a:t>توسیلیزومب یک </a:t>
            </a:r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آنتی بادی مونوکلونال </a:t>
            </a:r>
            <a:r>
              <a:rPr lang="fa-IR" sz="1400" b="1" dirty="0" smtClean="0">
                <a:cs typeface="B Nazanin" panose="00000400000000000000" pitchFamily="2" charset="-78"/>
              </a:rPr>
              <a:t>که </a:t>
            </a:r>
            <a:r>
              <a:rPr lang="fa-IR" sz="1400" b="1" dirty="0">
                <a:cs typeface="B Nazanin" panose="00000400000000000000" pitchFamily="2" charset="-78"/>
              </a:rPr>
              <a:t>عملکرد </a:t>
            </a:r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اینترلوکین 6 </a:t>
            </a:r>
            <a:r>
              <a:rPr lang="fa-IR" sz="1400" b="1" dirty="0" smtClean="0">
                <a:cs typeface="B Nazanin" panose="00000400000000000000" pitchFamily="2" charset="-78"/>
              </a:rPr>
              <a:t>که </a:t>
            </a:r>
            <a:r>
              <a:rPr lang="fa-IR" sz="1400" b="1" dirty="0">
                <a:cs typeface="B Nazanin" panose="00000400000000000000" pitchFamily="2" charset="-78"/>
              </a:rPr>
              <a:t>در فرآیندهای التهابی نقش دارد را مهار می کند</a:t>
            </a:r>
            <a:r>
              <a:rPr lang="fa-IR" sz="1400" b="1" dirty="0" smtClean="0">
                <a:cs typeface="B Nazanin" panose="00000400000000000000" pitchFamily="2" charset="-78"/>
              </a:rPr>
              <a:t>. به </a:t>
            </a:r>
            <a:r>
              <a:rPr lang="fa-IR" sz="1400" b="1" dirty="0">
                <a:cs typeface="B Nazanin" panose="00000400000000000000" pitchFamily="2" charset="-78"/>
              </a:rPr>
              <a:t>همین دلیل، مسدود کردن گیرنده های </a:t>
            </a:r>
            <a:r>
              <a:rPr lang="en-US" sz="1400" b="1" dirty="0">
                <a:cs typeface="B Nazanin" panose="00000400000000000000" pitchFamily="2" charset="-78"/>
              </a:rPr>
              <a:t>IL-6 </a:t>
            </a:r>
            <a:r>
              <a:rPr lang="fa-IR" sz="1400" b="1" dirty="0">
                <a:cs typeface="B Nazanin" panose="00000400000000000000" pitchFamily="2" charset="-78"/>
              </a:rPr>
              <a:t>منجر به کاهش عملکرد آن و در نتیجه </a:t>
            </a:r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کاهش التهاب بدن </a:t>
            </a:r>
            <a:r>
              <a:rPr lang="fa-IR" sz="1400" b="1" dirty="0" smtClean="0">
                <a:cs typeface="B Nazanin" panose="00000400000000000000" pitchFamily="2" charset="-78"/>
              </a:rPr>
              <a:t>می شود.</a:t>
            </a:r>
            <a:endParaRPr lang="en-US" sz="1400" b="1" dirty="0">
              <a:cs typeface="B Nazanin" panose="00000400000000000000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18521" y="607103"/>
            <a:ext cx="3835861" cy="44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400" dirty="0" smtClean="0">
                <a:solidFill>
                  <a:schemeClr val="tx1"/>
                </a:solidFill>
                <a:cs typeface="B Titr" panose="00000700000000000000" pitchFamily="2" charset="-78"/>
              </a:rPr>
              <a:t>مکانیسم اثر-موارد مصرف</a:t>
            </a:r>
            <a:endParaRPr lang="fa-IR" sz="14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47016" y="2880574"/>
            <a:ext cx="67186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fa-IR" sz="1400" b="1" dirty="0">
                <a:latin typeface="Times New Roman"/>
                <a:ea typeface="Calibri"/>
                <a:cs typeface="B Nazanin"/>
              </a:rPr>
              <a:t>این دارو به شکل ویال </a:t>
            </a:r>
            <a:r>
              <a:rPr lang="fa-IR" sz="1400" b="1" dirty="0" smtClean="0">
                <a:latin typeface="Times New Roman"/>
                <a:ea typeface="Calibri"/>
                <a:cs typeface="B Nazanin"/>
              </a:rPr>
              <a:t>های </a:t>
            </a:r>
            <a:r>
              <a:rPr lang="en-US" sz="1400" b="1" dirty="0" smtClean="0">
                <a:solidFill>
                  <a:srgbClr val="FF0000"/>
                </a:solidFill>
                <a:latin typeface="Times New Roman"/>
                <a:ea typeface="Calibri"/>
                <a:cs typeface="B Nazanin"/>
              </a:rPr>
              <a:t>20 mg/ml</a:t>
            </a:r>
            <a:r>
              <a:rPr lang="fa-IR" sz="1400" b="1" dirty="0" smtClean="0">
                <a:solidFill>
                  <a:srgbClr val="FF0000"/>
                </a:solidFill>
                <a:latin typeface="Times New Roman"/>
                <a:ea typeface="Calibri"/>
                <a:cs typeface="B Nazanin"/>
              </a:rPr>
              <a:t> </a:t>
            </a:r>
            <a:r>
              <a:rPr lang="fa-IR" sz="1400" b="1" dirty="0" smtClean="0">
                <a:latin typeface="Times New Roman"/>
                <a:ea typeface="Calibri"/>
                <a:cs typeface="B Nazanin"/>
              </a:rPr>
              <a:t>(ویال های 4، 10</a:t>
            </a:r>
            <a:r>
              <a:rPr lang="en-US" sz="1400" b="1" dirty="0" smtClean="0">
                <a:latin typeface="Times New Roman"/>
                <a:ea typeface="Calibri"/>
                <a:cs typeface="B Nazanin"/>
              </a:rPr>
              <a:t> </a:t>
            </a:r>
            <a:r>
              <a:rPr lang="fa-IR" sz="1400" b="1" dirty="0">
                <a:latin typeface="Times New Roman"/>
                <a:ea typeface="Calibri"/>
                <a:cs typeface="B Nazanin"/>
              </a:rPr>
              <a:t>و 20 میلی لیتری) موجود می باشد.</a:t>
            </a:r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29131" y="1677465"/>
            <a:ext cx="6954404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595" indent="-285750" algn="just" rtl="1">
              <a:lnSpc>
                <a:spcPct val="115000"/>
              </a:lnSpc>
              <a:spcAft>
                <a:spcPts val="10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ü"/>
            </a:pPr>
            <a:r>
              <a:rPr lang="fa-IR" sz="1400" b="1" dirty="0" smtClean="0">
                <a:solidFill>
                  <a:srgbClr val="000000"/>
                </a:solidFill>
                <a:ea typeface="Calibri"/>
                <a:cs typeface="B Nazanin"/>
              </a:rPr>
              <a:t>این </a:t>
            </a:r>
            <a:r>
              <a:rPr lang="fa-I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B Nazanin"/>
              </a:rPr>
              <a:t>دارو</a:t>
            </a:r>
            <a:r>
              <a:rPr lang="fa-IR" sz="1400" b="1" dirty="0" smtClean="0">
                <a:solidFill>
                  <a:srgbClr val="000000"/>
                </a:solidFill>
                <a:ea typeface="Calibri"/>
                <a:cs typeface="B Nazanin"/>
              </a:rPr>
              <a:t> در </a:t>
            </a:r>
            <a:r>
              <a:rPr lang="fa-IR" sz="1400" b="1" dirty="0">
                <a:solidFill>
                  <a:srgbClr val="000000"/>
                </a:solidFill>
                <a:ea typeface="Calibri"/>
                <a:cs typeface="B Nazanin"/>
              </a:rPr>
              <a:t>مرحله </a:t>
            </a:r>
            <a:r>
              <a:rPr lang="fa-IR" sz="1400" b="1" dirty="0">
                <a:solidFill>
                  <a:srgbClr val="FF0000"/>
                </a:solidFill>
                <a:ea typeface="Calibri"/>
                <a:cs typeface="B Nazanin"/>
              </a:rPr>
              <a:t>شدید و بحرانی </a:t>
            </a:r>
            <a:r>
              <a:rPr lang="fa-IR" sz="1400" b="1" dirty="0" smtClean="0">
                <a:solidFill>
                  <a:srgbClr val="000000"/>
                </a:solidFill>
                <a:ea typeface="Calibri"/>
                <a:cs typeface="B Nazanin"/>
              </a:rPr>
              <a:t>بیماری کووید-19 (</a:t>
            </a:r>
            <a:r>
              <a:rPr lang="fa-IR" sz="1400" b="1" dirty="0" smtClean="0">
                <a:solidFill>
                  <a:srgbClr val="FF0000"/>
                </a:solidFill>
                <a:ea typeface="Calibri"/>
                <a:cs typeface="B Nazanin"/>
              </a:rPr>
              <a:t>بدتر </a:t>
            </a:r>
            <a:r>
              <a:rPr lang="fa-IR" sz="1400" b="1" dirty="0">
                <a:solidFill>
                  <a:srgbClr val="FF0000"/>
                </a:solidFill>
                <a:ea typeface="Calibri"/>
                <a:cs typeface="B Nazanin"/>
              </a:rPr>
              <a:t>شدن </a:t>
            </a:r>
            <a:r>
              <a:rPr lang="fa-IR" sz="1400" b="1" dirty="0" smtClean="0">
                <a:solidFill>
                  <a:srgbClr val="FF0000"/>
                </a:solidFill>
                <a:ea typeface="Calibri"/>
                <a:cs typeface="B Nazanin"/>
              </a:rPr>
              <a:t>هیپوکسی بیمار</a:t>
            </a:r>
            <a:r>
              <a:rPr lang="fa-IR" sz="1400" b="1" dirty="0" smtClean="0">
                <a:solidFill>
                  <a:srgbClr val="000000"/>
                </a:solidFill>
                <a:ea typeface="Calibri"/>
                <a:cs typeface="B Nazanin"/>
              </a:rPr>
              <a:t>) و در مرحله </a:t>
            </a:r>
            <a:r>
              <a:rPr lang="fa-IR" sz="1400" b="1" dirty="0" smtClean="0">
                <a:solidFill>
                  <a:srgbClr val="FF0000"/>
                </a:solidFill>
                <a:ea typeface="Calibri"/>
                <a:cs typeface="B Nazanin"/>
              </a:rPr>
              <a:t>التهابی</a:t>
            </a:r>
            <a:r>
              <a:rPr lang="fa-IR" sz="1400" b="1" dirty="0" smtClean="0">
                <a:solidFill>
                  <a:srgbClr val="000000"/>
                </a:solidFill>
                <a:ea typeface="Calibri"/>
                <a:cs typeface="B Nazanin"/>
              </a:rPr>
              <a:t> ناشی از بیماری </a:t>
            </a:r>
            <a:r>
              <a:rPr lang="fa-IR" sz="1400" b="1" dirty="0">
                <a:solidFill>
                  <a:srgbClr val="000000"/>
                </a:solidFill>
                <a:ea typeface="Calibri"/>
                <a:cs typeface="B Nazanin"/>
              </a:rPr>
              <a:t>قابل تجویز است. درمان </a:t>
            </a:r>
            <a:r>
              <a:rPr lang="fa-IR" sz="1400" b="1" dirty="0" smtClean="0">
                <a:solidFill>
                  <a:srgbClr val="FF0000"/>
                </a:solidFill>
                <a:ea typeface="Calibri"/>
                <a:cs typeface="B Nazanin"/>
              </a:rPr>
              <a:t>همراه </a:t>
            </a:r>
            <a:r>
              <a:rPr lang="fa-IR" sz="1400" b="1" dirty="0">
                <a:solidFill>
                  <a:srgbClr val="FF0000"/>
                </a:solidFill>
                <a:ea typeface="Calibri"/>
                <a:cs typeface="B Nazanin"/>
              </a:rPr>
              <a:t>با دوز پایین کورتیکواستروئید </a:t>
            </a:r>
            <a:r>
              <a:rPr lang="fa-IR" sz="1400" b="1" dirty="0">
                <a:solidFill>
                  <a:srgbClr val="000000"/>
                </a:solidFill>
                <a:ea typeface="Calibri"/>
                <a:cs typeface="B Nazanin"/>
              </a:rPr>
              <a:t>پیشنهاد می شود و درمان به </a:t>
            </a:r>
            <a:r>
              <a:rPr lang="fa-IR" sz="1400" b="1" dirty="0" smtClean="0">
                <a:solidFill>
                  <a:srgbClr val="000000"/>
                </a:solidFill>
                <a:ea typeface="Calibri"/>
                <a:cs typeface="B Nazanin"/>
              </a:rPr>
              <a:t>تنهایی توصیه </a:t>
            </a:r>
            <a:r>
              <a:rPr lang="fa-IR" sz="1400" b="1" dirty="0">
                <a:solidFill>
                  <a:srgbClr val="000000"/>
                </a:solidFill>
                <a:ea typeface="Calibri"/>
                <a:cs typeface="B Nazanin"/>
              </a:rPr>
              <a:t>نشده است. </a:t>
            </a:r>
            <a:endParaRPr lang="en-US" sz="1400" dirty="0">
              <a:ea typeface="Calibri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22443" y="2568936"/>
            <a:ext cx="19319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4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شکل دارویی- روش مصرف</a:t>
            </a:r>
            <a:endParaRPr lang="fa-IR" sz="14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9937" y="3190163"/>
            <a:ext cx="6714445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rtl="1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a-IR" sz="1400" b="1" dirty="0">
                <a:solidFill>
                  <a:srgbClr val="000000"/>
                </a:solidFill>
                <a:ea typeface="Calibri"/>
                <a:cs typeface="B Nazanin"/>
              </a:rPr>
              <a:t>دارو باید در </a:t>
            </a:r>
            <a:r>
              <a:rPr lang="fa-IR" sz="1400" b="1" dirty="0" smtClean="0">
                <a:solidFill>
                  <a:srgbClr val="000000"/>
                </a:solidFill>
                <a:ea typeface="Calibri"/>
                <a:cs typeface="B Nazanin"/>
              </a:rPr>
              <a:t>در </a:t>
            </a:r>
            <a:r>
              <a:rPr lang="fa-IR" sz="1400" b="1" dirty="0">
                <a:solidFill>
                  <a:srgbClr val="FF0000"/>
                </a:solidFill>
                <a:ea typeface="Calibri"/>
                <a:cs typeface="B Nazanin"/>
              </a:rPr>
              <a:t>یخچال</a:t>
            </a:r>
            <a:r>
              <a:rPr lang="fa-IR" sz="1400" b="1" dirty="0">
                <a:solidFill>
                  <a:srgbClr val="000000"/>
                </a:solidFill>
                <a:ea typeface="Calibri"/>
                <a:cs typeface="B Nazanin"/>
              </a:rPr>
              <a:t> نگهداری </a:t>
            </a:r>
            <a:r>
              <a:rPr lang="fa-IR" sz="1400" b="1" dirty="0" smtClean="0">
                <a:solidFill>
                  <a:srgbClr val="000000"/>
                </a:solidFill>
                <a:ea typeface="Calibri"/>
                <a:cs typeface="B Nazanin"/>
              </a:rPr>
              <a:t>شود و </a:t>
            </a:r>
            <a:r>
              <a:rPr lang="fa-IR" sz="1400" b="1" dirty="0" smtClean="0">
                <a:solidFill>
                  <a:srgbClr val="FF0000"/>
                </a:solidFill>
                <a:ea typeface="Calibri"/>
                <a:cs typeface="B Nazanin"/>
              </a:rPr>
              <a:t>در برابر نور محافظت گردد. </a:t>
            </a:r>
          </a:p>
          <a:p>
            <a:pPr marL="285750" lvl="0" indent="-285750" algn="just" rtl="1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a-IR" sz="1400" b="1" dirty="0" smtClean="0">
                <a:solidFill>
                  <a:srgbClr val="000000"/>
                </a:solidFill>
                <a:ea typeface="Calibri"/>
                <a:cs typeface="B Nazanin"/>
              </a:rPr>
              <a:t>از </a:t>
            </a:r>
            <a:r>
              <a:rPr lang="fa-IR" sz="1400" b="1" dirty="0">
                <a:solidFill>
                  <a:srgbClr val="000000"/>
                </a:solidFill>
                <a:ea typeface="Calibri"/>
                <a:cs typeface="B Nazanin"/>
              </a:rPr>
              <a:t>آنجایی که </a:t>
            </a:r>
            <a:r>
              <a:rPr lang="fa-IR" sz="1400" b="1" dirty="0" smtClean="0">
                <a:solidFill>
                  <a:srgbClr val="000000"/>
                </a:solidFill>
                <a:ea typeface="Calibri"/>
                <a:cs typeface="B Nazanin"/>
              </a:rPr>
              <a:t>دارو </a:t>
            </a:r>
            <a:r>
              <a:rPr lang="fa-IR" sz="1400" b="1" dirty="0">
                <a:solidFill>
                  <a:srgbClr val="000000"/>
                </a:solidFill>
                <a:ea typeface="Calibri"/>
                <a:cs typeface="B Nazanin"/>
              </a:rPr>
              <a:t>فاقد مواد نگهدارنده است، </a:t>
            </a:r>
            <a:r>
              <a:rPr lang="fa-IR" sz="1400" b="1" dirty="0" smtClean="0">
                <a:solidFill>
                  <a:srgbClr val="000000"/>
                </a:solidFill>
                <a:ea typeface="Calibri"/>
                <a:cs typeface="B Nazanin"/>
              </a:rPr>
              <a:t>توصیه شده محلول های استفاده نشده دور </a:t>
            </a:r>
            <a:r>
              <a:rPr lang="fa-IR" sz="1400" b="1" dirty="0">
                <a:solidFill>
                  <a:srgbClr val="000000"/>
                </a:solidFill>
                <a:ea typeface="Calibri"/>
                <a:cs typeface="B Nazanin"/>
              </a:rPr>
              <a:t>ریخته شود؛ ولی  بعد از رقیق سازی </a:t>
            </a:r>
            <a:r>
              <a:rPr lang="fa-IR" sz="1400" b="1" dirty="0" smtClean="0">
                <a:solidFill>
                  <a:srgbClr val="000000"/>
                </a:solidFill>
                <a:ea typeface="Calibri"/>
                <a:cs typeface="B Nazanin"/>
              </a:rPr>
              <a:t>دارو </a:t>
            </a:r>
            <a:r>
              <a:rPr lang="fa-IR" sz="1400" b="1" dirty="0">
                <a:solidFill>
                  <a:srgbClr val="000000"/>
                </a:solidFill>
                <a:ea typeface="Calibri"/>
                <a:cs typeface="B Nazanin"/>
              </a:rPr>
              <a:t>تا</a:t>
            </a:r>
            <a:r>
              <a:rPr lang="fa-IR" sz="1400" b="1" dirty="0">
                <a:solidFill>
                  <a:srgbClr val="FF0000"/>
                </a:solidFill>
                <a:ea typeface="Calibri"/>
                <a:cs typeface="B Nazanin"/>
              </a:rPr>
              <a:t> 24 ساعت </a:t>
            </a:r>
            <a:r>
              <a:rPr lang="fa-IR" sz="1400" b="1" dirty="0">
                <a:solidFill>
                  <a:srgbClr val="000000"/>
                </a:solidFill>
                <a:ea typeface="Calibri"/>
                <a:cs typeface="B Nazanin"/>
              </a:rPr>
              <a:t>در دمای </a:t>
            </a:r>
            <a:r>
              <a:rPr lang="fa-IR" sz="1400" b="1" dirty="0" smtClean="0">
                <a:solidFill>
                  <a:srgbClr val="000000"/>
                </a:solidFill>
                <a:ea typeface="Calibri"/>
                <a:cs typeface="B Nazanin"/>
              </a:rPr>
              <a:t>یخچال/ </a:t>
            </a:r>
            <a:r>
              <a:rPr lang="fa-IR" sz="1400" b="1" dirty="0">
                <a:solidFill>
                  <a:srgbClr val="000000"/>
                </a:solidFill>
                <a:ea typeface="Calibri"/>
                <a:cs typeface="B Nazanin"/>
              </a:rPr>
              <a:t>اتاق </a:t>
            </a:r>
            <a:r>
              <a:rPr lang="fa-IR" sz="1400" b="1" dirty="0" smtClean="0">
                <a:solidFill>
                  <a:srgbClr val="000000"/>
                </a:solidFill>
                <a:ea typeface="Calibri"/>
                <a:cs typeface="B Nazanin"/>
              </a:rPr>
              <a:t>قابل </a:t>
            </a:r>
            <a:r>
              <a:rPr lang="fa-IR" sz="1400" b="1" dirty="0">
                <a:solidFill>
                  <a:srgbClr val="000000"/>
                </a:solidFill>
                <a:ea typeface="Calibri"/>
                <a:cs typeface="B Nazanin"/>
              </a:rPr>
              <a:t>نگهداری است. </a:t>
            </a:r>
            <a:endParaRPr lang="en-US" sz="1400" dirty="0">
              <a:ea typeface="Calibri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42575" y="4025776"/>
            <a:ext cx="6811807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rtl="1">
              <a:lnSpc>
                <a:spcPct val="115000"/>
              </a:lnSpc>
              <a:spcAft>
                <a:spcPts val="10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ü"/>
            </a:pPr>
            <a:r>
              <a:rPr lang="fa-IR" sz="1400" b="1" dirty="0">
                <a:solidFill>
                  <a:srgbClr val="000000"/>
                </a:solidFill>
                <a:ea typeface="Calibri"/>
                <a:cs typeface="B Nazanin"/>
              </a:rPr>
              <a:t>دارو </a:t>
            </a:r>
            <a:r>
              <a:rPr lang="fa-IR" sz="1400" b="1" dirty="0" smtClean="0">
                <a:solidFill>
                  <a:srgbClr val="000000"/>
                </a:solidFill>
                <a:ea typeface="Calibri"/>
                <a:cs typeface="B Nazanin"/>
              </a:rPr>
              <a:t>باید با </a:t>
            </a:r>
            <a:r>
              <a:rPr lang="fa-IR" sz="1400" b="1" dirty="0" smtClean="0">
                <a:solidFill>
                  <a:srgbClr val="FF0000"/>
                </a:solidFill>
                <a:ea typeface="Calibri"/>
                <a:cs typeface="B Nazanin"/>
              </a:rPr>
              <a:t>سدیم </a:t>
            </a:r>
            <a:r>
              <a:rPr lang="fa-IR" sz="1400" b="1" dirty="0">
                <a:solidFill>
                  <a:srgbClr val="FF0000"/>
                </a:solidFill>
                <a:ea typeface="Calibri"/>
                <a:cs typeface="B Nazanin"/>
              </a:rPr>
              <a:t>کلرید 0.9% </a:t>
            </a:r>
            <a:r>
              <a:rPr lang="fa-IR" sz="1400" b="1" dirty="0">
                <a:ea typeface="Calibri"/>
                <a:cs typeface="B Nazanin"/>
              </a:rPr>
              <a:t>و یا </a:t>
            </a:r>
            <a:r>
              <a:rPr lang="fa-IR" sz="1400" b="1" dirty="0">
                <a:solidFill>
                  <a:srgbClr val="FF0000"/>
                </a:solidFill>
                <a:ea typeface="Calibri"/>
                <a:cs typeface="B Nazanin"/>
              </a:rPr>
              <a:t>0.45% </a:t>
            </a:r>
            <a:r>
              <a:rPr lang="fa-IR" sz="1400" b="1" dirty="0">
                <a:solidFill>
                  <a:srgbClr val="000000"/>
                </a:solidFill>
                <a:ea typeface="Calibri"/>
                <a:cs typeface="B Nazanin"/>
              </a:rPr>
              <a:t>رقیق سازی شده و به صورت </a:t>
            </a:r>
            <a:r>
              <a:rPr lang="fa-IR" sz="1400" b="1" dirty="0">
                <a:solidFill>
                  <a:srgbClr val="FF0000"/>
                </a:solidFill>
                <a:ea typeface="Calibri"/>
                <a:cs typeface="B Nazanin"/>
              </a:rPr>
              <a:t>انفوزیون </a:t>
            </a:r>
            <a:r>
              <a:rPr lang="fa-IR" sz="1400" b="1" dirty="0" smtClean="0">
                <a:solidFill>
                  <a:srgbClr val="FF0000"/>
                </a:solidFill>
                <a:ea typeface="Calibri"/>
                <a:cs typeface="B Nazanin"/>
              </a:rPr>
              <a:t>وریدی</a:t>
            </a:r>
            <a:r>
              <a:rPr lang="fa-IR" sz="1400" b="1" dirty="0" smtClean="0">
                <a:solidFill>
                  <a:srgbClr val="000000"/>
                </a:solidFill>
                <a:ea typeface="Calibri"/>
                <a:cs typeface="B Nazanin"/>
              </a:rPr>
              <a:t> و </a:t>
            </a:r>
            <a:r>
              <a:rPr lang="fa-IR" sz="1400" b="1" dirty="0">
                <a:solidFill>
                  <a:srgbClr val="000000"/>
                </a:solidFill>
                <a:ea typeface="Calibri"/>
                <a:cs typeface="B Nazanin"/>
              </a:rPr>
              <a:t>طی حداقل </a:t>
            </a:r>
            <a:r>
              <a:rPr lang="fa-IR" sz="1400" b="1" dirty="0">
                <a:solidFill>
                  <a:srgbClr val="FF0000"/>
                </a:solidFill>
                <a:ea typeface="Calibri"/>
                <a:cs typeface="B Nazanin"/>
              </a:rPr>
              <a:t>یک ساعت </a:t>
            </a:r>
            <a:r>
              <a:rPr lang="fa-IR" sz="1400" b="1" dirty="0">
                <a:solidFill>
                  <a:srgbClr val="000000"/>
                </a:solidFill>
                <a:ea typeface="Calibri"/>
                <a:cs typeface="B Nazanin"/>
              </a:rPr>
              <a:t>تجویز می­شود. در بیماران با وزن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30kg&gt;</a:t>
            </a:r>
            <a:r>
              <a:rPr lang="fa-IR" sz="1400" b="1" dirty="0">
                <a:solidFill>
                  <a:srgbClr val="000000"/>
                </a:solidFill>
                <a:ea typeface="Calibri"/>
                <a:cs typeface="B Nazanin"/>
              </a:rPr>
              <a:t>، از </a:t>
            </a:r>
            <a:r>
              <a:rPr lang="en-US" sz="1400" b="1" dirty="0" smtClean="0">
                <a:solidFill>
                  <a:srgbClr val="000000"/>
                </a:solidFill>
                <a:ea typeface="Calibri"/>
                <a:cs typeface="B Nazanin"/>
              </a:rPr>
              <a:t>50ml</a:t>
            </a:r>
            <a:r>
              <a:rPr lang="fa-IR" sz="1400" b="1" dirty="0" smtClean="0">
                <a:solidFill>
                  <a:srgbClr val="000000"/>
                </a:solidFill>
                <a:ea typeface="Calibri"/>
                <a:cs typeface="B Nazanin"/>
              </a:rPr>
              <a:t> و در </a:t>
            </a:r>
            <a:r>
              <a:rPr lang="fa-IR" sz="1400" b="1" dirty="0">
                <a:solidFill>
                  <a:srgbClr val="000000"/>
                </a:solidFill>
                <a:ea typeface="Calibri"/>
                <a:cs typeface="B Nazanin"/>
              </a:rPr>
              <a:t>بیماران با وزن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30kg&lt; </a:t>
            </a:r>
            <a:r>
              <a:rPr lang="fa-IR" sz="1400" b="1" dirty="0">
                <a:solidFill>
                  <a:srgbClr val="000000"/>
                </a:solidFill>
                <a:ea typeface="Calibri"/>
                <a:cs typeface="B Nazanin"/>
              </a:rPr>
              <a:t>از </a:t>
            </a:r>
            <a:r>
              <a:rPr lang="en-US" sz="1400" b="1" dirty="0" smtClean="0">
                <a:solidFill>
                  <a:srgbClr val="000000"/>
                </a:solidFill>
                <a:ea typeface="Calibri"/>
                <a:cs typeface="B Nazanin"/>
              </a:rPr>
              <a:t>100ml</a:t>
            </a:r>
            <a:r>
              <a:rPr lang="fa-IR" sz="1400" b="1" dirty="0" smtClean="0">
                <a:solidFill>
                  <a:srgbClr val="000000"/>
                </a:solidFill>
                <a:ea typeface="Calibri"/>
                <a:cs typeface="B Nazanin"/>
              </a:rPr>
              <a:t> نرمال سالین باید </a:t>
            </a:r>
            <a:r>
              <a:rPr lang="fa-IR" sz="1400" b="1" dirty="0">
                <a:solidFill>
                  <a:srgbClr val="000000"/>
                </a:solidFill>
                <a:ea typeface="Calibri"/>
                <a:cs typeface="B Nazanin"/>
              </a:rPr>
              <a:t>استفاده شود. از کف کردن مایع حین رقیق سازی بایستی جلوگیری شود.</a:t>
            </a:r>
            <a:endParaRPr lang="en-US" sz="1400" dirty="0">
              <a:ea typeface="Calibri"/>
              <a:cs typeface="Arial"/>
            </a:endParaRPr>
          </a:p>
        </p:txBody>
      </p:sp>
      <p:pic>
        <p:nvPicPr>
          <p:cNvPr id="12" name="Picture 11" descr="AryoGen | آریوسون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2" b="16722"/>
          <a:stretch/>
        </p:blipFill>
        <p:spPr bwMode="auto">
          <a:xfrm>
            <a:off x="143555" y="2037618"/>
            <a:ext cx="1713598" cy="13704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20260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30594" y="367087"/>
            <a:ext cx="4110762" cy="586585"/>
          </a:xfrm>
        </p:spPr>
        <p:txBody>
          <a:bodyPr>
            <a:noAutofit/>
          </a:bodyPr>
          <a:lstStyle/>
          <a:p>
            <a:pPr algn="r" rtl="1"/>
            <a:r>
              <a:rPr lang="fa-IR" sz="2800" dirty="0" smtClean="0">
                <a:solidFill>
                  <a:schemeClr val="tx1"/>
                </a:solidFill>
                <a:cs typeface="B Titr" panose="00000700000000000000" pitchFamily="2" charset="-78"/>
              </a:rPr>
              <a:t>توسیلیزومب</a:t>
            </a:r>
            <a:r>
              <a:rPr lang="en-US" sz="2800" dirty="0" smtClean="0">
                <a:solidFill>
                  <a:schemeClr val="tx1"/>
                </a:solidFill>
                <a:cs typeface="B Titr" panose="00000700000000000000" pitchFamily="2" charset="-78"/>
              </a:rPr>
              <a:t/>
            </a:r>
            <a:br>
              <a:rPr lang="en-US" sz="2800" dirty="0" smtClean="0">
                <a:solidFill>
                  <a:schemeClr val="tx1"/>
                </a:solidFill>
                <a:cs typeface="B Titr" panose="00000700000000000000" pitchFamily="2" charset="-78"/>
              </a:rPr>
            </a:br>
            <a:r>
              <a:rPr lang="fa-IR" sz="1600" dirty="0" smtClean="0">
                <a:solidFill>
                  <a:schemeClr val="tx1"/>
                </a:solidFill>
                <a:cs typeface="B Titr" panose="00000700000000000000" pitchFamily="2" charset="-78"/>
              </a:rPr>
              <a:t> (اکتمرا-تمزیوا</a:t>
            </a:r>
            <a:r>
              <a:rPr lang="fa-IR" sz="2000" dirty="0" smtClean="0">
                <a:solidFill>
                  <a:schemeClr val="tx1"/>
                </a:solidFill>
                <a:cs typeface="B Titr" panose="00000700000000000000" pitchFamily="2" charset="-78"/>
              </a:rPr>
              <a:t>)</a:t>
            </a:r>
            <a:endParaRPr lang="fa-IR" sz="20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05495" y="953672"/>
            <a:ext cx="3835861" cy="44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400" dirty="0" smtClean="0">
                <a:solidFill>
                  <a:schemeClr val="tx1"/>
                </a:solidFill>
                <a:cs typeface="B Titr" panose="00000700000000000000" pitchFamily="2" charset="-78"/>
              </a:rPr>
              <a:t>دوزاژ دارو</a:t>
            </a:r>
            <a:endParaRPr lang="fa-IR" sz="14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4066" y="1436915"/>
            <a:ext cx="68599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rtl="1">
              <a:buFont typeface="Wingdings" panose="05000000000000000000" pitchFamily="2" charset="2"/>
              <a:buChar char="ü"/>
            </a:pPr>
            <a:r>
              <a:rPr lang="fa-IR" sz="1400" b="1" dirty="0" smtClean="0">
                <a:solidFill>
                  <a:srgbClr val="000000"/>
                </a:solidFill>
                <a:ea typeface="Calibri"/>
                <a:cs typeface="B Nazanin"/>
              </a:rPr>
              <a:t>بزرگسالان: دوز </a:t>
            </a:r>
            <a:r>
              <a:rPr lang="fa-IR" sz="1400" b="1" dirty="0">
                <a:solidFill>
                  <a:srgbClr val="000000"/>
                </a:solidFill>
                <a:ea typeface="Calibri"/>
                <a:cs typeface="B Nazanin"/>
              </a:rPr>
              <a:t>پیشنهادی </a:t>
            </a:r>
            <a:r>
              <a:rPr lang="en-US" sz="1400" b="1" dirty="0" smtClean="0">
                <a:solidFill>
                  <a:srgbClr val="FF0000"/>
                </a:solidFill>
                <a:latin typeface="Times New Roman"/>
                <a:ea typeface="Calibri"/>
              </a:rPr>
              <a:t>8mg/kg</a:t>
            </a:r>
            <a:r>
              <a:rPr lang="fa-IR" sz="1400" b="1" dirty="0" smtClean="0">
                <a:solidFill>
                  <a:srgbClr val="000000"/>
                </a:solidFill>
                <a:ea typeface="Calibri"/>
                <a:cs typeface="B Nazanin"/>
              </a:rPr>
              <a:t> </a:t>
            </a:r>
            <a:r>
              <a:rPr lang="fa-IR" sz="1400" b="1" dirty="0">
                <a:solidFill>
                  <a:srgbClr val="000000"/>
                </a:solidFill>
                <a:ea typeface="Calibri"/>
                <a:cs typeface="B Nazanin"/>
              </a:rPr>
              <a:t>است و دوز های بالای </a:t>
            </a:r>
            <a:r>
              <a:rPr lang="en-US" sz="1400" b="1" dirty="0">
                <a:solidFill>
                  <a:srgbClr val="FF0000"/>
                </a:solidFill>
                <a:latin typeface="Times New Roman"/>
                <a:ea typeface="Calibri"/>
              </a:rPr>
              <a:t>800mg</a:t>
            </a:r>
            <a:r>
              <a:rPr lang="fa-IR" sz="1400" b="1" dirty="0">
                <a:solidFill>
                  <a:srgbClr val="000000"/>
                </a:solidFill>
                <a:ea typeface="Calibri"/>
                <a:cs typeface="B Nazanin"/>
              </a:rPr>
              <a:t> در هر تزریق توصیه نمی شود. در </a:t>
            </a:r>
            <a:r>
              <a:rPr lang="fa-IR" sz="1400" b="1" dirty="0" smtClean="0">
                <a:solidFill>
                  <a:srgbClr val="000000"/>
                </a:solidFill>
                <a:ea typeface="Calibri"/>
                <a:cs typeface="B Nazanin"/>
              </a:rPr>
              <a:t>صورت عدم </a:t>
            </a:r>
            <a:r>
              <a:rPr lang="fa-IR" sz="1400" b="1" dirty="0">
                <a:solidFill>
                  <a:srgbClr val="000000"/>
                </a:solidFill>
                <a:ea typeface="Calibri"/>
                <a:cs typeface="B Nazanin"/>
              </a:rPr>
              <a:t>مشاهده بهبودی، امکان تزریق در فاصله </a:t>
            </a:r>
            <a:r>
              <a:rPr lang="fa-IR" sz="1400" b="1" dirty="0">
                <a:solidFill>
                  <a:srgbClr val="FF0000"/>
                </a:solidFill>
                <a:ea typeface="Calibri"/>
                <a:cs typeface="B Nazanin"/>
              </a:rPr>
              <a:t>12 تا 24 ساعت بعد از تزریق دوز اول </a:t>
            </a:r>
            <a:r>
              <a:rPr lang="fa-IR" sz="1400" b="1" dirty="0">
                <a:solidFill>
                  <a:srgbClr val="000000"/>
                </a:solidFill>
                <a:ea typeface="Calibri"/>
                <a:cs typeface="B Nazanin"/>
              </a:rPr>
              <a:t>وجود دارد. </a:t>
            </a:r>
            <a:endParaRPr lang="fa-IR" sz="1400" b="1" dirty="0" smtClean="0">
              <a:solidFill>
                <a:srgbClr val="000000"/>
              </a:solidFill>
              <a:ea typeface="Calibri"/>
              <a:cs typeface="B Nazanin"/>
            </a:endParaRPr>
          </a:p>
          <a:p>
            <a:pPr marL="285750" lvl="0" indent="-285750" algn="just" rtl="1">
              <a:buFont typeface="Wingdings" panose="05000000000000000000" pitchFamily="2" charset="2"/>
              <a:buChar char="ü"/>
            </a:pPr>
            <a:r>
              <a:rPr lang="fa-IR" sz="1400" b="1" dirty="0" smtClean="0">
                <a:solidFill>
                  <a:srgbClr val="000000"/>
                </a:solidFill>
                <a:cs typeface="B Nazanin"/>
              </a:rPr>
              <a:t>کودکان</a:t>
            </a:r>
            <a:r>
              <a:rPr lang="fa-IR" sz="1400" b="1" dirty="0">
                <a:solidFill>
                  <a:srgbClr val="000000"/>
                </a:solidFill>
                <a:cs typeface="B Nazanin"/>
              </a:rPr>
              <a:t>: ایمنی و اثربخشی دارو در کودکان زیر 2 سال به اثبات نرسیده است.</a:t>
            </a:r>
            <a:endParaRPr lang="en-US" sz="1400" dirty="0"/>
          </a:p>
          <a:p>
            <a:pPr marL="285750" lvl="0" indent="-285750" algn="just" rtl="1">
              <a:buFont typeface="Wingdings" panose="05000000000000000000" pitchFamily="2" charset="2"/>
              <a:buChar char="ü"/>
            </a:pPr>
            <a:r>
              <a:rPr lang="fa-IR" sz="1400" b="1" dirty="0">
                <a:solidFill>
                  <a:srgbClr val="000000"/>
                </a:solidFill>
                <a:cs typeface="B Nazanin"/>
              </a:rPr>
              <a:t>بارداری: در راهنمای </a:t>
            </a:r>
            <a:r>
              <a:rPr lang="fa-IR" sz="1400" b="1" dirty="0" smtClean="0">
                <a:solidFill>
                  <a:srgbClr val="000000"/>
                </a:solidFill>
                <a:cs typeface="B Nazanin"/>
              </a:rPr>
              <a:t>درمان کووید-19 </a:t>
            </a:r>
            <a:r>
              <a:rPr lang="fa-IR" sz="1400" b="1" dirty="0">
                <a:solidFill>
                  <a:srgbClr val="000000"/>
                </a:solidFill>
                <a:cs typeface="B Nazanin"/>
              </a:rPr>
              <a:t>نسخه دهم، عنوان شده است که تزریق دارو در بارداری بلامانع است.</a:t>
            </a:r>
            <a:endParaRPr lang="en-US" sz="1400" dirty="0"/>
          </a:p>
          <a:p>
            <a:pPr marL="285750" lvl="0" indent="-285750" algn="just" rtl="1">
              <a:buFont typeface="Wingdings" panose="05000000000000000000" pitchFamily="2" charset="2"/>
              <a:buChar char="ü"/>
            </a:pPr>
            <a:endParaRPr lang="fa-IR" sz="1400" b="1" dirty="0" smtClean="0">
              <a:solidFill>
                <a:srgbClr val="000000"/>
              </a:solidFill>
              <a:cs typeface="B Nazanin"/>
            </a:endParaRPr>
          </a:p>
          <a:p>
            <a:pPr marL="285750" indent="-285750" algn="just" rtl="1">
              <a:buFont typeface="Wingdings" panose="05000000000000000000" pitchFamily="2" charset="2"/>
              <a:buChar char="ü"/>
            </a:pPr>
            <a:endParaRPr lang="fa-IR" sz="1400" dirty="0"/>
          </a:p>
        </p:txBody>
      </p:sp>
      <p:pic>
        <p:nvPicPr>
          <p:cNvPr id="6" name="Picture 5" descr="AryoGen | آریوسون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2" b="16722"/>
          <a:stretch/>
        </p:blipFill>
        <p:spPr bwMode="auto">
          <a:xfrm>
            <a:off x="296260" y="2109696"/>
            <a:ext cx="1713598" cy="13704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221731" y="2571750"/>
            <a:ext cx="2919627" cy="44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400" dirty="0" smtClean="0">
                <a:solidFill>
                  <a:schemeClr val="tx1"/>
                </a:solidFill>
                <a:cs typeface="B Titr" panose="00000700000000000000" pitchFamily="2" charset="-78"/>
              </a:rPr>
              <a:t>منع مصرف</a:t>
            </a:r>
            <a:endParaRPr lang="fa-IR" sz="14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5770" y="2821910"/>
            <a:ext cx="54882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rtl="1">
              <a:buFont typeface="Wingdings" panose="05000000000000000000" pitchFamily="2" charset="2"/>
              <a:buChar char="ü"/>
            </a:pPr>
            <a:endParaRPr lang="fa-IR" sz="1400" b="1" dirty="0" smtClean="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marL="285750" lvl="0" indent="-285750" algn="just" rtl="1">
              <a:buFont typeface="Wingdings" panose="05000000000000000000" pitchFamily="2" charset="2"/>
              <a:buChar char="ü"/>
            </a:pPr>
            <a:r>
              <a:rPr lang="fa-IR" sz="1400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سطح ایمنی پایین باشد.</a:t>
            </a:r>
          </a:p>
          <a:p>
            <a:pPr marL="285750" lvl="0" indent="-285750" algn="just" rtl="1">
              <a:buFont typeface="Wingdings" panose="05000000000000000000" pitchFamily="2" charset="2"/>
              <a:buChar char="ü"/>
            </a:pPr>
            <a:r>
              <a:rPr lang="fa-IR" sz="1400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خطر پرفوراسیون گوارشی بالا باشد.</a:t>
            </a:r>
          </a:p>
          <a:p>
            <a:pPr marL="285750" lvl="0" indent="-285750" algn="just" rtl="1">
              <a:buFont typeface="Wingdings" panose="05000000000000000000" pitchFamily="2" charset="2"/>
              <a:buChar char="ü"/>
            </a:pPr>
            <a:r>
              <a:rPr lang="fa-IR" sz="1400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آنزیم های کبدی بالاتر از 5 برابر نرمال باشد.</a:t>
            </a:r>
          </a:p>
          <a:p>
            <a:pPr marL="285750" lvl="0" indent="-285750" algn="just" rtl="1">
              <a:buFont typeface="Wingdings" panose="05000000000000000000" pitchFamily="2" charset="2"/>
              <a:buChar char="ü"/>
            </a:pPr>
            <a:r>
              <a:rPr lang="fa-IR" sz="1400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عفونت شدید و کنترل نشده وجود داشته باشد.</a:t>
            </a:r>
          </a:p>
          <a:p>
            <a:pPr marL="285750" lvl="0" indent="-285750" algn="just" rtl="1">
              <a:buFont typeface="Wingdings" panose="05000000000000000000" pitchFamily="2" charset="2"/>
              <a:buChar char="ü"/>
            </a:pPr>
            <a:r>
              <a:rPr lang="en-US" sz="1400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ANC&lt;500</a:t>
            </a:r>
            <a:endParaRPr lang="fa-IR" sz="1400" b="1" dirty="0" smtClean="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en-US" sz="1400" b="1" dirty="0" err="1" smtClean="0">
                <a:solidFill>
                  <a:srgbClr val="000000"/>
                </a:solidFill>
                <a:cs typeface="B Nazanin" panose="00000400000000000000" pitchFamily="2" charset="-78"/>
              </a:rPr>
              <a:t>plt</a:t>
            </a:r>
            <a:r>
              <a:rPr lang="en-US" sz="1400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&lt;50000/ml</a:t>
            </a:r>
            <a:endParaRPr lang="fa-IR" sz="1400" b="1" dirty="0" smtClean="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fa-IR" sz="1400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به </a:t>
            </a:r>
            <a:r>
              <a:rPr lang="fa-IR" sz="1400" b="1" dirty="0">
                <a:solidFill>
                  <a:srgbClr val="000000"/>
                </a:solidFill>
                <a:cs typeface="B Nazanin" panose="00000400000000000000" pitchFamily="2" charset="-78"/>
              </a:rPr>
              <a:t>علت نبود اطلاعات کافی در بیماران با </a:t>
            </a:r>
            <a:r>
              <a:rPr lang="en-US" sz="1400" b="1" dirty="0">
                <a:solidFill>
                  <a:srgbClr val="000000"/>
                </a:solidFill>
                <a:cs typeface="B Nazanin" panose="00000400000000000000" pitchFamily="2" charset="-78"/>
              </a:rPr>
              <a:t>GFR&lt;30</a:t>
            </a:r>
            <a:r>
              <a:rPr lang="fa-IR" sz="1400" b="1" dirty="0">
                <a:solidFill>
                  <a:srgbClr val="000000"/>
                </a:solidFill>
                <a:latin typeface="Aharoni"/>
                <a:cs typeface="B Nazanin" panose="00000400000000000000" pitchFamily="2" charset="-78"/>
              </a:rPr>
              <a:t> مورد استفاده قرار نگیرد.</a:t>
            </a:r>
            <a:endParaRPr lang="en-US" sz="1400" dirty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marL="285750" lvl="0" indent="-285750" algn="just" rtl="1">
              <a:buFont typeface="Wingdings" panose="05000000000000000000" pitchFamily="2" charset="2"/>
              <a:buChar char="ü"/>
            </a:pPr>
            <a:endParaRPr lang="en-US" sz="1400"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908902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80" y="739290"/>
            <a:ext cx="7329840" cy="374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200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09284" y="4459287"/>
            <a:ext cx="62435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1400" b="1" dirty="0" smtClean="0">
                <a:cs typeface="B Nazanin" panose="00000400000000000000" pitchFamily="2" charset="-78"/>
              </a:rPr>
              <a:t>انتقال ویروس عموما  </a:t>
            </a:r>
            <a:r>
              <a:rPr lang="fa-IR" sz="1400" b="1" dirty="0">
                <a:cs typeface="B Nazanin" panose="00000400000000000000" pitchFamily="2" charset="-78"/>
              </a:rPr>
              <a:t>از طریق </a:t>
            </a:r>
            <a:r>
              <a:rPr lang="fa-IR" sz="1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قطرات تنفس </a:t>
            </a:r>
            <a:r>
              <a:rPr lang="fa-IR" sz="1400" b="1" dirty="0" smtClean="0">
                <a:cs typeface="B Nazanin" panose="00000400000000000000" pitchFamily="2" charset="-78"/>
              </a:rPr>
              <a:t>و </a:t>
            </a:r>
            <a:r>
              <a:rPr lang="fa-IR" sz="1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تماس </a:t>
            </a:r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فرد به فرد </a:t>
            </a:r>
            <a:r>
              <a:rPr lang="fa-IR" sz="1400" b="1" dirty="0" smtClean="0">
                <a:cs typeface="B Nazanin" panose="00000400000000000000" pitchFamily="2" charset="-78"/>
              </a:rPr>
              <a:t>می باشد.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5684" y="1973317"/>
            <a:ext cx="6557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rtl="1">
              <a:buFont typeface="Wingdings" panose="05000000000000000000" pitchFamily="2" charset="2"/>
              <a:buChar char="ü"/>
            </a:pPr>
            <a:r>
              <a:rPr lang="fa-IR" sz="1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بیماری کووید-19 که در اثر نوعی کروناویروس ایجاد می شود، به صورت طیفی از علائم، از بی علامتی تا موارد پنومونی و دیسترس حاد تنفسی ظاهر می شود.</a:t>
            </a:r>
            <a:endParaRPr lang="fa-IR" sz="1400" b="1"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63251" y="2652937"/>
            <a:ext cx="71679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rtl="1">
              <a:buFont typeface="Wingdings" panose="05000000000000000000" pitchFamily="2" charset="2"/>
              <a:buChar char="ü"/>
            </a:pPr>
            <a:r>
              <a:rPr lang="fa-IR" sz="1400" b="1" dirty="0">
                <a:solidFill>
                  <a:prstClr val="black"/>
                </a:solidFill>
                <a:cs typeface="B Nazanin" panose="00000400000000000000" pitchFamily="2" charset="-78"/>
              </a:rPr>
              <a:t>علائم بیماری به طور متوسط در طی </a:t>
            </a:r>
            <a:r>
              <a:rPr lang="fa-IR" sz="1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5 روز</a:t>
            </a:r>
            <a:r>
              <a:rPr lang="fa-IR" sz="1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 </a:t>
            </a:r>
            <a:r>
              <a:rPr lang="fa-IR" sz="1400" b="1" dirty="0">
                <a:solidFill>
                  <a:prstClr val="black"/>
                </a:solidFill>
                <a:cs typeface="B Nazanin" panose="00000400000000000000" pitchFamily="2" charset="-78"/>
              </a:rPr>
              <a:t>پس از تماس، آشکار می شود.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78643" y="3138679"/>
            <a:ext cx="6557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rtl="1">
              <a:buFont typeface="Wingdings" panose="05000000000000000000" pitchFamily="2" charset="2"/>
              <a:buChar char="ü"/>
            </a:pPr>
            <a:r>
              <a:rPr lang="fa-IR" sz="1400" b="1" dirty="0">
                <a:solidFill>
                  <a:prstClr val="black"/>
                </a:solidFill>
                <a:cs typeface="B Nazanin" panose="00000400000000000000" pitchFamily="2" charset="-78"/>
              </a:rPr>
              <a:t>در حدود </a:t>
            </a:r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%81 </a:t>
            </a:r>
            <a:r>
              <a:rPr lang="fa-IR" sz="1400" b="1" dirty="0">
                <a:solidFill>
                  <a:prstClr val="black"/>
                </a:solidFill>
                <a:cs typeface="B Nazanin" panose="00000400000000000000" pitchFamily="2" charset="-78"/>
              </a:rPr>
              <a:t>موارد بی علامت بوده یا علائم خفیفی دارند، حدود </a:t>
            </a:r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%14</a:t>
            </a:r>
            <a:r>
              <a:rPr lang="fa-IR" sz="1400" b="1" dirty="0">
                <a:solidFill>
                  <a:prstClr val="black"/>
                </a:solidFill>
                <a:cs typeface="B Nazanin" panose="00000400000000000000" pitchFamily="2" charset="-78"/>
              </a:rPr>
              <a:t>موارد نیازمند بستری هستند و در </a:t>
            </a:r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%5</a:t>
            </a:r>
            <a:r>
              <a:rPr lang="fa-IR" sz="1400" b="1" dirty="0">
                <a:solidFill>
                  <a:prstClr val="black"/>
                </a:solidFill>
                <a:cs typeface="B Nazanin" panose="00000400000000000000" pitchFamily="2" charset="-78"/>
              </a:rPr>
              <a:t> موارد شرایط بیمار بحرانی شده و نیازمند بستری در </a:t>
            </a:r>
            <a:r>
              <a:rPr lang="en-US" sz="1400" b="1" dirty="0">
                <a:solidFill>
                  <a:prstClr val="black"/>
                </a:solidFill>
                <a:cs typeface="+mj-cs"/>
              </a:rPr>
              <a:t>ICU</a:t>
            </a:r>
            <a:r>
              <a:rPr lang="fa-IR" sz="1400" b="1" dirty="0">
                <a:solidFill>
                  <a:prstClr val="black"/>
                </a:solidFill>
                <a:cs typeface="B Nazanin" panose="00000400000000000000" pitchFamily="2" charset="-78"/>
              </a:rPr>
              <a:t>می باشد.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595684" y="3785882"/>
            <a:ext cx="65571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fa-IR" sz="1400" b="1" dirty="0" smtClean="0">
                <a:cs typeface="B Nazanin" panose="00000400000000000000" pitchFamily="2" charset="-78"/>
              </a:rPr>
              <a:t>از علایم بیماری میتوان به کاهش حس </a:t>
            </a:r>
            <a:r>
              <a:rPr lang="fa-IR" sz="1400" b="1" dirty="0">
                <a:cs typeface="B Nazanin" panose="00000400000000000000" pitchFamily="2" charset="-78"/>
              </a:rPr>
              <a:t>بویایی </a:t>
            </a:r>
            <a:r>
              <a:rPr lang="fa-IR" sz="1400" b="1" dirty="0" smtClean="0">
                <a:cs typeface="B Nazanin" panose="00000400000000000000" pitchFamily="2" charset="-78"/>
              </a:rPr>
              <a:t>و چشایی</a:t>
            </a:r>
            <a:r>
              <a:rPr lang="fa-IR" sz="1400" b="1" dirty="0">
                <a:cs typeface="B Nazanin" panose="00000400000000000000" pitchFamily="2" charset="-78"/>
              </a:rPr>
              <a:t>، تب، </a:t>
            </a:r>
            <a:r>
              <a:rPr lang="fa-IR" sz="1400" b="1" dirty="0" smtClean="0">
                <a:cs typeface="B Nazanin" panose="00000400000000000000" pitchFamily="2" charset="-78"/>
              </a:rPr>
              <a:t>گلودرد، سرفه،  علائم گوارشی  وتنگی </a:t>
            </a:r>
            <a:r>
              <a:rPr lang="fa-IR" sz="1400" b="1" dirty="0">
                <a:cs typeface="B Nazanin" panose="00000400000000000000" pitchFamily="2" charset="-78"/>
              </a:rPr>
              <a:t>نفس </a:t>
            </a:r>
            <a:r>
              <a:rPr lang="fa-IR" sz="1400" b="1" dirty="0" smtClean="0">
                <a:cs typeface="B Nazanin" panose="00000400000000000000" pitchFamily="2" charset="-78"/>
              </a:rPr>
              <a:t>اشاره کرد.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4130" y="1095232"/>
            <a:ext cx="65617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fa-IR" sz="1400" b="1" dirty="0" smtClean="0">
                <a:cs typeface="B Nazanin" panose="00000400000000000000" pitchFamily="2" charset="-78"/>
              </a:rPr>
              <a:t>کروناویروس ها </a:t>
            </a:r>
            <a:r>
              <a:rPr lang="fa-IR" sz="1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خانواده بزرگی </a:t>
            </a:r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از ویروس‌ها </a:t>
            </a:r>
            <a:r>
              <a:rPr lang="fa-IR" sz="1400" b="1" dirty="0" smtClean="0">
                <a:cs typeface="B Nazanin" panose="00000400000000000000" pitchFamily="2" charset="-78"/>
              </a:rPr>
              <a:t>هستند </a:t>
            </a:r>
            <a:r>
              <a:rPr lang="fa-IR" sz="1400" b="1" dirty="0">
                <a:cs typeface="B Nazanin" panose="00000400000000000000" pitchFamily="2" charset="-78"/>
              </a:rPr>
              <a:t>که از ویروس سرماخوردگی معمولی تا عامل بیماری‌های شدیدتری همچون سارس، مرس و کووید ۱۹ را شامل </a:t>
            </a:r>
            <a:r>
              <a:rPr lang="fa-IR" sz="1400" b="1" dirty="0" smtClean="0">
                <a:cs typeface="B Nazanin" panose="00000400000000000000" pitchFamily="2" charset="-78"/>
              </a:rPr>
              <a:t>می‌شود.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1973317"/>
            <a:ext cx="198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9353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ys38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711" y="1350110"/>
            <a:ext cx="580279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386160" y="1"/>
            <a:ext cx="2757840" cy="586586"/>
          </a:xfrm>
        </p:spPr>
        <p:txBody>
          <a:bodyPr>
            <a:noAutofit/>
          </a:bodyPr>
          <a:lstStyle/>
          <a:p>
            <a:pPr algn="r" rtl="1"/>
            <a:r>
              <a:rPr lang="fa-IR" sz="2800" dirty="0" smtClean="0">
                <a:solidFill>
                  <a:schemeClr val="tx1"/>
                </a:solidFill>
                <a:cs typeface="B Titr" panose="00000700000000000000" pitchFamily="2" charset="-78"/>
              </a:rPr>
              <a:t>سیر بالینی بیماری </a:t>
            </a:r>
            <a:endParaRPr lang="fa-IR" sz="28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960862"/>
              </p:ext>
            </p:extLst>
          </p:nvPr>
        </p:nvGraphicFramePr>
        <p:xfrm>
          <a:off x="7448686" y="3912332"/>
          <a:ext cx="1101817" cy="13716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01817"/>
              </a:tblGrid>
              <a:tr h="137160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SpO2&lt;88%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تهویه مکانیکی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درگیری ارگان ها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شوک</a:t>
                      </a:r>
                      <a:endParaRPr lang="en-US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546284"/>
              </p:ext>
            </p:extLst>
          </p:nvPr>
        </p:nvGraphicFramePr>
        <p:xfrm>
          <a:off x="2775782" y="3912335"/>
          <a:ext cx="2263094" cy="11887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8143"/>
                <a:gridCol w="1114951"/>
              </a:tblGrid>
              <a:tr h="1188720"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 smtClean="0">
                          <a:cs typeface="B Titr" panose="00000700000000000000" pitchFamily="2" charset="-78"/>
                        </a:rPr>
                        <a:t>SpO2≥94%</a:t>
                      </a:r>
                    </a:p>
                    <a:p>
                      <a:pPr algn="ctr" rtl="1"/>
                      <a:r>
                        <a:rPr lang="fa-IR" sz="1200" b="1" dirty="0" smtClean="0">
                          <a:cs typeface="B Titr" panose="00000700000000000000" pitchFamily="2" charset="-78"/>
                        </a:rPr>
                        <a:t>علائم</a:t>
                      </a:r>
                      <a:r>
                        <a:rPr lang="fa-IR" sz="1200" b="1" baseline="0" dirty="0" smtClean="0">
                          <a:cs typeface="B Titr" panose="00000700000000000000" pitchFamily="2" charset="-78"/>
                        </a:rPr>
                        <a:t> خفیف</a:t>
                      </a:r>
                      <a:endParaRPr lang="fa-IR" sz="1200" b="1" dirty="0">
                        <a:cs typeface="B Titr" panose="000007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b="1" dirty="0" smtClean="0">
                          <a:cs typeface="B Titr" panose="00000700000000000000" pitchFamily="2" charset="-78"/>
                        </a:rPr>
                        <a:t>تست </a:t>
                      </a:r>
                      <a:r>
                        <a:rPr lang="en-US" sz="1200" b="1" dirty="0" smtClean="0">
                          <a:cs typeface="B Titr" panose="00000700000000000000" pitchFamily="2" charset="-78"/>
                        </a:rPr>
                        <a:t>PCR</a:t>
                      </a:r>
                      <a:r>
                        <a:rPr lang="fa-IR" sz="1200" b="1" dirty="0" smtClean="0">
                          <a:cs typeface="B Titr" panose="00000700000000000000" pitchFamily="2" charset="-78"/>
                        </a:rPr>
                        <a:t>مثبت</a:t>
                      </a:r>
                    </a:p>
                    <a:p>
                      <a:pPr algn="ctr" rtl="1"/>
                      <a:r>
                        <a:rPr lang="fa-IR" sz="1200" b="1" dirty="0" smtClean="0">
                          <a:cs typeface="B Titr" panose="00000700000000000000" pitchFamily="2" charset="-78"/>
                        </a:rPr>
                        <a:t>بی علامت</a:t>
                      </a:r>
                      <a:endParaRPr lang="fa-IR" sz="1200" b="1" dirty="0">
                        <a:cs typeface="B Titr" panose="000007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3350361" y="3454217"/>
            <a:ext cx="1374345" cy="458115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Oval 8"/>
          <p:cNvSpPr/>
          <p:nvPr/>
        </p:nvSpPr>
        <p:spPr>
          <a:xfrm>
            <a:off x="2747713" y="1350111"/>
            <a:ext cx="2282403" cy="1035173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352455"/>
              </p:ext>
            </p:extLst>
          </p:nvPr>
        </p:nvGraphicFramePr>
        <p:xfrm>
          <a:off x="5090854" y="3912331"/>
          <a:ext cx="2285173" cy="13716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21515"/>
                <a:gridCol w="1063658"/>
              </a:tblGrid>
              <a:tr h="137160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SpO2&lt;90%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RR&gt;30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 A-a gradient</a:t>
                      </a:r>
                      <a:endParaRPr lang="fa-IR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درگیری 50% ریه</a:t>
                      </a:r>
                      <a:endParaRPr lang="fa-I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cs typeface="B Titr" panose="00000700000000000000" pitchFamily="2" charset="-78"/>
                        </a:rPr>
                        <a:t>SpO2=90-93%</a:t>
                      </a:r>
                      <a:endParaRPr lang="fa-IR" sz="1200" b="1" dirty="0" smtClean="0">
                        <a:cs typeface="B Titr" panose="00000700000000000000" pitchFamily="2" charset="-78"/>
                      </a:endParaRPr>
                    </a:p>
                    <a:p>
                      <a:pPr algn="ctr" rtl="1"/>
                      <a:endParaRPr lang="fa-IR" sz="1200" b="1" dirty="0">
                        <a:cs typeface="B Titr" panose="000007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5034279" y="1432063"/>
            <a:ext cx="2282403" cy="95322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Oval 11"/>
          <p:cNvSpPr/>
          <p:nvPr/>
        </p:nvSpPr>
        <p:spPr>
          <a:xfrm>
            <a:off x="6896095" y="3454217"/>
            <a:ext cx="1374345" cy="4581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Oval 12"/>
          <p:cNvSpPr/>
          <p:nvPr/>
        </p:nvSpPr>
        <p:spPr>
          <a:xfrm>
            <a:off x="7376025" y="1432063"/>
            <a:ext cx="1013600" cy="8824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Up Arrow 13"/>
          <p:cNvSpPr/>
          <p:nvPr/>
        </p:nvSpPr>
        <p:spPr>
          <a:xfrm>
            <a:off x="6218457" y="4360770"/>
            <a:ext cx="152705" cy="152705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Rectangle 14"/>
          <p:cNvSpPr/>
          <p:nvPr/>
        </p:nvSpPr>
        <p:spPr>
          <a:xfrm>
            <a:off x="2737096" y="611446"/>
            <a:ext cx="6406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fa-IR" sz="1400" b="1" dirty="0" smtClean="0">
                <a:cs typeface="B Nazanin" panose="00000400000000000000" pitchFamily="2" charset="-78"/>
              </a:rPr>
              <a:t>علائم </a:t>
            </a:r>
            <a:r>
              <a:rPr lang="fa-IR" sz="1400" b="1" dirty="0">
                <a:cs typeface="B Nazanin" panose="00000400000000000000" pitchFamily="2" charset="-78"/>
              </a:rPr>
              <a:t>بیماری در مراحل ابتدایی، عمدتا مربوط به </a:t>
            </a:r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واکنش های ویروسی </a:t>
            </a:r>
            <a:r>
              <a:rPr lang="fa-IR" sz="1400" b="1" dirty="0" smtClean="0">
                <a:cs typeface="B Nazanin" panose="00000400000000000000" pitchFamily="2" charset="-78"/>
              </a:rPr>
              <a:t>است</a:t>
            </a:r>
          </a:p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fa-IR" sz="1400" b="1" dirty="0">
                <a:cs typeface="B Nazanin" panose="00000400000000000000" pitchFamily="2" charset="-78"/>
              </a:rPr>
              <a:t> علائم بیماری در مراحل پیشرفته، </a:t>
            </a:r>
            <a:r>
              <a:rPr lang="fa-IR" sz="1400" b="1" dirty="0" smtClean="0">
                <a:cs typeface="B Nazanin" panose="00000400000000000000" pitchFamily="2" charset="-78"/>
              </a:rPr>
              <a:t>عمدتا مربوط به </a:t>
            </a:r>
            <a:r>
              <a:rPr lang="fa-IR" sz="1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پاسخ </a:t>
            </a:r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های ایمنی و التهابی </a:t>
            </a:r>
            <a:r>
              <a:rPr lang="fa-IR" sz="1400" b="1" dirty="0" smtClean="0">
                <a:cs typeface="B Nazanin" panose="00000400000000000000" pitchFamily="2" charset="-78"/>
              </a:rPr>
              <a:t>است. </a:t>
            </a:r>
            <a:r>
              <a:rPr lang="fa-IR" sz="1400" b="1" dirty="0">
                <a:cs typeface="B Nazanin" panose="00000400000000000000" pitchFamily="2" charset="-78"/>
              </a:rPr>
              <a:t>البته واکنش های ویروسی تا انتهای بیماری کم و بیش ادامه دارد.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10244" y="2488001"/>
            <a:ext cx="1374345" cy="36890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Rounded Rectangle 15"/>
          <p:cNvSpPr/>
          <p:nvPr/>
        </p:nvSpPr>
        <p:spPr>
          <a:xfrm>
            <a:off x="6218456" y="2856908"/>
            <a:ext cx="2074668" cy="36890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573101" y="2500201"/>
            <a:ext cx="2171389" cy="4101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32121" y="3160970"/>
            <a:ext cx="61082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400" b="1" dirty="0" smtClean="0">
                <a:cs typeface="B Titr" panose="00000700000000000000" pitchFamily="2" charset="-78"/>
              </a:rPr>
              <a:t>81%</a:t>
            </a:r>
            <a:endParaRPr lang="fa-IR" sz="1400" b="1" dirty="0">
              <a:cs typeface="B Titr" panose="000007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73101" y="3229460"/>
            <a:ext cx="61082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400" b="1" dirty="0" smtClean="0">
                <a:cs typeface="B Titr" panose="00000700000000000000" pitchFamily="2" charset="-78"/>
              </a:rPr>
              <a:t>14%</a:t>
            </a:r>
            <a:endParaRPr lang="fa-IR" sz="1400" b="1" dirty="0">
              <a:cs typeface="B Titr" panose="000007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12602" y="3225816"/>
            <a:ext cx="61082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400" b="1" dirty="0" smtClean="0">
                <a:cs typeface="B Titr" panose="00000700000000000000" pitchFamily="2" charset="-78"/>
              </a:rPr>
              <a:t>5%</a:t>
            </a:r>
            <a:endParaRPr lang="fa-IR" sz="1400" b="1" dirty="0">
              <a:cs typeface="B Titr" panose="00000700000000000000" pitchFamily="2" charset="-78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401843" y="3468746"/>
            <a:ext cx="1077413" cy="42784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1701470"/>
            <a:ext cx="198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8319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  <p:bldP spid="12" grpId="0" animBg="1"/>
      <p:bldP spid="13" grpId="0" animBg="1"/>
      <p:bldP spid="14" grpId="0" animBg="1"/>
      <p:bldP spid="6" grpId="0" animBg="1"/>
      <p:bldP spid="6" grpId="1" animBg="1"/>
      <p:bldP spid="16" grpId="0" animBg="1"/>
      <p:bldP spid="16" grpId="1" animBg="1"/>
      <p:bldP spid="17" grpId="0"/>
      <p:bldP spid="19" grpId="0"/>
      <p:bldP spid="20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82826" y="-1"/>
            <a:ext cx="3958057" cy="433881"/>
          </a:xfrm>
        </p:spPr>
        <p:txBody>
          <a:bodyPr>
            <a:noAutofit/>
          </a:bodyPr>
          <a:lstStyle/>
          <a:p>
            <a:pPr algn="r" rtl="1"/>
            <a:r>
              <a:rPr lang="fa-IR" sz="2000" dirty="0" smtClean="0">
                <a:solidFill>
                  <a:schemeClr val="tx1"/>
                </a:solidFill>
                <a:cs typeface="B Titr" panose="00000700000000000000" pitchFamily="2" charset="-78"/>
              </a:rPr>
              <a:t>درمان های علامتی</a:t>
            </a:r>
            <a:endParaRPr lang="fa-IR" sz="20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384699"/>
              </p:ext>
            </p:extLst>
          </p:nvPr>
        </p:nvGraphicFramePr>
        <p:xfrm>
          <a:off x="754375" y="459357"/>
          <a:ext cx="7859578" cy="4536936"/>
        </p:xfrm>
        <a:graphic>
          <a:graphicData uri="http://schemas.openxmlformats.org/drawingml/2006/table">
            <a:tbl>
              <a:tblPr rtl="1" firstRow="1" bandRow="1">
                <a:tableStyleId>{1FECB4D8-DB02-4DC6-A0A2-4F2EBAE1DC90}</a:tableStyleId>
              </a:tblPr>
              <a:tblGrid>
                <a:gridCol w="1379411"/>
                <a:gridCol w="3144956"/>
                <a:gridCol w="3335211"/>
              </a:tblGrid>
              <a:tr h="288583">
                <a:tc>
                  <a:txBody>
                    <a:bodyPr/>
                    <a:lstStyle/>
                    <a:p>
                      <a:pPr algn="r" rtl="1"/>
                      <a:r>
                        <a:rPr lang="fa-IR" sz="1400" dirty="0" smtClean="0">
                          <a:solidFill>
                            <a:schemeClr val="tx1"/>
                          </a:solidFill>
                          <a:cs typeface="B Titr" panose="00000700000000000000" pitchFamily="2" charset="-78"/>
                        </a:rPr>
                        <a:t>علائم</a:t>
                      </a:r>
                      <a:endParaRPr lang="fa-IR" sz="1400" dirty="0">
                        <a:solidFill>
                          <a:schemeClr val="tx1"/>
                        </a:solidFill>
                        <a:cs typeface="B Titr" panose="000007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400" dirty="0" smtClean="0">
                          <a:solidFill>
                            <a:schemeClr val="tx1"/>
                          </a:solidFill>
                          <a:cs typeface="B Titr" panose="00000700000000000000" pitchFamily="2" charset="-78"/>
                        </a:rPr>
                        <a:t>دارودرمانی</a:t>
                      </a:r>
                      <a:endParaRPr lang="fa-IR" sz="1400" dirty="0">
                        <a:solidFill>
                          <a:schemeClr val="tx1"/>
                        </a:solidFill>
                        <a:cs typeface="B Titr" panose="000007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solidFill>
                            <a:schemeClr val="tx1"/>
                          </a:solidFill>
                          <a:cs typeface="B Titr" panose="00000700000000000000" pitchFamily="2" charset="-78"/>
                        </a:rPr>
                        <a:t>توصیه ها</a:t>
                      </a:r>
                    </a:p>
                  </a:txBody>
                  <a:tcPr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229">
                <a:tc>
                  <a:txBody>
                    <a:bodyPr/>
                    <a:lstStyle/>
                    <a:p>
                      <a:pPr algn="r" rtl="1"/>
                      <a:r>
                        <a:rPr lang="fa-IR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تب و</a:t>
                      </a:r>
                      <a:r>
                        <a:rPr lang="fa-IR" sz="11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 </a:t>
                      </a:r>
                      <a:r>
                        <a:rPr lang="fa-IR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بدن  درد</a:t>
                      </a:r>
                      <a:br>
                        <a:rPr lang="fa-IR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</a:br>
                      <a:endParaRPr lang="fa-IR" sz="11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*انتخاب اول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:</a:t>
                      </a:r>
                      <a:r>
                        <a:rPr lang="fa-IR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 استامینوفن با دوز 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500mg/6h</a:t>
                      </a:r>
                    </a:p>
                    <a:p>
                      <a:pPr algn="just" rtl="1"/>
                      <a:r>
                        <a:rPr lang="fa-IR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 *انتخاب دوم: 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NSAIDs </a:t>
                      </a:r>
                      <a:r>
                        <a:rPr lang="fa-IR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 با حداقل دوز مؤثر (ترجیحا ناپروکسن با دوز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250-500mg/8-12h </a:t>
                      </a:r>
                      <a:r>
                        <a:rPr lang="fa-IR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)</a:t>
                      </a:r>
                      <a:endParaRPr lang="fa-IR" sz="11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100" b="1" dirty="0" smtClean="0">
                          <a:effectLst/>
                          <a:latin typeface="Times New Roman"/>
                          <a:ea typeface="Calibri"/>
                          <a:cs typeface="B Nazanin"/>
                        </a:rPr>
                        <a:t>*از آسپیرین نباید به طور روتین استفاده کرد.</a:t>
                      </a:r>
                    </a:p>
                    <a:p>
                      <a:pPr algn="r" rtl="1"/>
                      <a:r>
                        <a:rPr lang="fa-IR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*به علت مشکلات تنفسی در این بیماران توصیه به تجویز حداقل مخدر (استامینوفن کدئین) است.</a:t>
                      </a:r>
                      <a:endParaRPr lang="fa-IR" sz="11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737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fa-IR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سرفه</a:t>
                      </a:r>
                      <a:endParaRPr lang="fa-IR" sz="11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fa-IR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*شربت برم هگزین، دکسترومتورفان، دیفن هیدرامین</a:t>
                      </a:r>
                      <a:r>
                        <a:rPr lang="fa-IR" sz="11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 و شربت گیاهی آویشن و عسل </a:t>
                      </a:r>
                      <a:r>
                        <a:rPr lang="fa-IR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با دوز</a:t>
                      </a:r>
                    </a:p>
                    <a:p>
                      <a:pPr marL="0" algn="r" defTabSz="914400" rtl="1" eaLnBrk="1" latinLnBrk="0" hangingPunct="1"/>
                      <a:r>
                        <a:rPr lang="fa-IR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 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10-15 ml/6-8h</a:t>
                      </a:r>
                      <a:endParaRPr lang="fa-IR" sz="11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fa-IR" sz="1100" b="1" dirty="0" smtClean="0">
                          <a:effectLst/>
                          <a:latin typeface="Times New Roman"/>
                          <a:ea typeface="Calibri"/>
                          <a:cs typeface="B Nazanin"/>
                        </a:rPr>
                        <a:t>*هنگام سرفه از خوابیدن به پشت</a:t>
                      </a:r>
                      <a:r>
                        <a:rPr lang="fa-IR" sz="1100" b="1" dirty="0" smtClean="0">
                          <a:effectLst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a-IR" sz="1100" b="1" dirty="0" smtClean="0">
                          <a:effectLst/>
                          <a:latin typeface="Times New Roman"/>
                          <a:ea typeface="Calibri"/>
                          <a:cs typeface="B Nazanin"/>
                        </a:rPr>
                        <a:t>اجتناب شود.</a:t>
                      </a:r>
                    </a:p>
                    <a:p>
                      <a:pPr marL="0" algn="r" defTabSz="914400" rtl="1" eaLnBrk="1" latinLnBrk="0" hangingPunct="1"/>
                      <a:r>
                        <a:rPr lang="fa-IR" sz="1100" b="1" dirty="0" smtClean="0">
                          <a:effectLst/>
                          <a:latin typeface="Times New Roman"/>
                          <a:ea typeface="Calibri"/>
                          <a:cs typeface="B Nazanin"/>
                        </a:rPr>
                        <a:t>*دیفن هیدرامین در افراد مسن و بیماران </a:t>
                      </a:r>
                      <a:r>
                        <a:rPr lang="en-US" sz="1100" b="1" dirty="0" smtClean="0">
                          <a:effectLst/>
                          <a:latin typeface="Times New Roman"/>
                          <a:ea typeface="Calibri"/>
                          <a:cs typeface="B Nazanin"/>
                        </a:rPr>
                        <a:t> COPD</a:t>
                      </a:r>
                      <a:r>
                        <a:rPr lang="en-US" sz="1100" b="1" baseline="0" dirty="0" smtClean="0">
                          <a:effectLst/>
                          <a:latin typeface="Times New Roman"/>
                          <a:ea typeface="Calibri"/>
                          <a:cs typeface="B Nazanin"/>
                        </a:rPr>
                        <a:t> </a:t>
                      </a:r>
                      <a:r>
                        <a:rPr lang="fa-IR" sz="1100" b="1" dirty="0" smtClean="0">
                          <a:effectLst/>
                          <a:latin typeface="Times New Roman"/>
                          <a:ea typeface="Calibri"/>
                          <a:cs typeface="B Nazanin"/>
                        </a:rPr>
                        <a:t>باید با </a:t>
                      </a:r>
                      <a:r>
                        <a:rPr lang="fa-IR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احتیاط باشد.</a:t>
                      </a:r>
                      <a:endParaRPr lang="fa-IR" sz="11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976">
                <a:tc>
                  <a:txBody>
                    <a:bodyPr/>
                    <a:lstStyle/>
                    <a:p>
                      <a:pPr algn="r" rtl="1"/>
                      <a:r>
                        <a:rPr lang="fa-IR" sz="1100" b="1" dirty="0" smtClean="0">
                          <a:cs typeface="B Nazanin" panose="00000400000000000000" pitchFamily="2" charset="-78"/>
                        </a:rPr>
                        <a:t>تهوع </a:t>
                      </a:r>
                    </a:p>
                    <a:p>
                      <a:pPr algn="r" rtl="1"/>
                      <a:r>
                        <a:rPr lang="fa-IR" sz="1100" b="1" dirty="0" smtClean="0">
                          <a:cs typeface="B Nazanin" panose="00000400000000000000" pitchFamily="2" charset="-78"/>
                        </a:rPr>
                        <a:t>استفراغ</a:t>
                      </a:r>
                      <a:endParaRPr lang="fa-IR" sz="11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B Nazanin"/>
                        </a:rPr>
                        <a:t>*شربت دیفن هیدرامین با دوز </a:t>
                      </a: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B Nazanin"/>
                        </a:rPr>
                        <a:t>10-15 ml/6-8h</a:t>
                      </a:r>
                      <a:endParaRPr kumimoji="0" lang="fa-IR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B Nazanin"/>
                      </a:endParaRPr>
                    </a:p>
                    <a:p>
                      <a:pPr algn="just" rtl="1"/>
                      <a:r>
                        <a:rPr lang="fa-IR" sz="1100" b="1" dirty="0" smtClean="0">
                          <a:cs typeface="B Nazanin" panose="00000400000000000000" pitchFamily="2" charset="-78"/>
                        </a:rPr>
                        <a:t>* قرص دیمن</a:t>
                      </a:r>
                      <a:r>
                        <a:rPr lang="fa-IR" sz="1100" b="1" baseline="0" dirty="0" smtClean="0">
                          <a:cs typeface="B Nazanin" panose="00000400000000000000" pitchFamily="2" charset="-78"/>
                        </a:rPr>
                        <a:t> هیدرینات نیم ساعت قبل از غذا</a:t>
                      </a:r>
                    </a:p>
                    <a:p>
                      <a:pPr algn="just" rtl="1"/>
                      <a:r>
                        <a:rPr lang="fa-IR" sz="1100" b="1" dirty="0" smtClean="0">
                          <a:cs typeface="B Nazanin" panose="00000400000000000000" pitchFamily="2" charset="-78"/>
                        </a:rPr>
                        <a:t>*انفوزیون/تزریق</a:t>
                      </a:r>
                      <a:r>
                        <a:rPr lang="en-US" sz="1100" b="1" dirty="0" smtClean="0">
                          <a:cs typeface="B Nazanin" panose="00000400000000000000" pitchFamily="2" charset="-78"/>
                        </a:rPr>
                        <a:t>IM</a:t>
                      </a:r>
                      <a:r>
                        <a:rPr lang="fa-IR" sz="1100" b="1" dirty="0" smtClean="0">
                          <a:cs typeface="B Nazanin" panose="00000400000000000000" pitchFamily="2" charset="-78"/>
                        </a:rPr>
                        <a:t>پرومتازین</a:t>
                      </a:r>
                      <a:r>
                        <a:rPr lang="fa-IR" sz="1100" b="1" baseline="0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100" b="1" dirty="0" smtClean="0">
                          <a:cs typeface="B Nazanin" panose="00000400000000000000" pitchFamily="2" charset="-78"/>
                        </a:rPr>
                        <a:t>هر</a:t>
                      </a:r>
                      <a:r>
                        <a:rPr kumimoji="0" lang="en-US" sz="11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B Nazanin"/>
                        </a:rPr>
                        <a:t>8h</a:t>
                      </a:r>
                      <a:r>
                        <a:rPr kumimoji="0" lang="fa-IR" sz="11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B Nazanin"/>
                        </a:rPr>
                        <a:t> </a:t>
                      </a:r>
                      <a:r>
                        <a:rPr lang="fa-IR" sz="1100" b="1" baseline="0" dirty="0" smtClean="0">
                          <a:cs typeface="B Nazanin" panose="00000400000000000000" pitchFamily="2" charset="-78"/>
                        </a:rPr>
                        <a:t>در موارد عدم تحمل</a:t>
                      </a:r>
                      <a:endParaRPr lang="fa-IR" sz="11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1100" b="1" i="0" kern="1200" dirty="0" smtClean="0">
                          <a:solidFill>
                            <a:srgbClr val="000000"/>
                          </a:solidFill>
                          <a:effectLst/>
                          <a:latin typeface="BNazanin"/>
                          <a:ea typeface="+mn-ea"/>
                          <a:cs typeface="B Nazanin" panose="00000400000000000000" pitchFamily="2" charset="-78"/>
                        </a:rPr>
                        <a:t>تنفس آرام و عمیق، نوشیدن مایعات سرد</a:t>
                      </a:r>
                      <a:r>
                        <a:rPr lang="fa-IR" sz="1100" b="1" i="0" kern="1200" baseline="0" dirty="0" smtClean="0">
                          <a:solidFill>
                            <a:srgbClr val="000000"/>
                          </a:solidFill>
                          <a:effectLst/>
                          <a:latin typeface="BNazanin"/>
                          <a:ea typeface="+mn-ea"/>
                          <a:cs typeface="B Nazanin" panose="00000400000000000000" pitchFamily="2" charset="-78"/>
                        </a:rPr>
                        <a:t> و </a:t>
                      </a:r>
                      <a:r>
                        <a:rPr lang="fa-IR" sz="1100" b="1" i="0" kern="1200" dirty="0" smtClean="0">
                          <a:solidFill>
                            <a:srgbClr val="000000"/>
                          </a:solidFill>
                          <a:effectLst/>
                          <a:latin typeface="BNazanin"/>
                          <a:ea typeface="+mn-ea"/>
                          <a:cs typeface="B Nazanin" panose="00000400000000000000" pitchFamily="2" charset="-78"/>
                        </a:rPr>
                        <a:t>یخی، مصرف غذاهای سبک، افزایش دفعات مصرف غذا، تجویز دارو بعد از غذا، عدم استفاده از مسواک بلافاصله بعد از غذا</a:t>
                      </a:r>
                      <a:endParaRPr lang="fa-IR" sz="1100" b="1" i="0" kern="1200" dirty="0">
                        <a:solidFill>
                          <a:srgbClr val="000000"/>
                        </a:solidFill>
                        <a:effectLst/>
                        <a:latin typeface="BNazanin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229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fa-IR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از دست دادن حس بویایی و چشایی</a:t>
                      </a:r>
                      <a:endParaRPr lang="fa-IR" sz="11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fa-IR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-</a:t>
                      </a:r>
                      <a:endParaRPr lang="fa-IR" sz="11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1" eaLnBrk="1" latinLnBrk="0" hangingPunct="1"/>
                      <a:r>
                        <a:rPr lang="fa-IR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*در صورت تداوم بیش از 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2 </a:t>
                      </a:r>
                      <a:r>
                        <a:rPr lang="fa-IR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 هفته، می توان به کمک ترکیبات بودار،عصب بویایی را تحریک کرد؛ ولی دقت شود که به مخاط آسیب نرساند.</a:t>
                      </a:r>
                      <a:endParaRPr lang="fa-IR" sz="11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016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fa-IR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اسهال</a:t>
                      </a:r>
                      <a:endParaRPr lang="fa-IR" sz="11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fa-IR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*جایگزینی آب و الکترولیت (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ORS</a:t>
                      </a:r>
                      <a:r>
                        <a:rPr lang="fa-IR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)</a:t>
                      </a:r>
                    </a:p>
                    <a:p>
                      <a:pPr marL="0" algn="r" defTabSz="914400" rtl="1" eaLnBrk="1" latinLnBrk="0" hangingPunct="1"/>
                      <a:r>
                        <a:rPr lang="fa-IR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*قرص لوپرامید در صورت رد عوامل عفونی (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max=8tab</a:t>
                      </a:r>
                      <a:r>
                        <a:rPr lang="fa-IR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)</a:t>
                      </a:r>
                      <a:endParaRPr lang="fa-IR" sz="11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1" eaLnBrk="1" latinLnBrk="0" hangingPunct="1"/>
                      <a:r>
                        <a:rPr lang="fa-IR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مایعات کافی بنوشند .</a:t>
                      </a:r>
                      <a:endParaRPr lang="fa-IR" sz="11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016">
                <a:tc>
                  <a:txBody>
                    <a:bodyPr/>
                    <a:lstStyle/>
                    <a:p>
                      <a:pPr algn="r" rtl="1"/>
                      <a:r>
                        <a:rPr lang="fa-IR" sz="11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ضعف  </a:t>
                      </a:r>
                      <a:r>
                        <a:rPr lang="fa-IR" sz="11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1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بی حالی</a:t>
                      </a:r>
                      <a:r>
                        <a:rPr lang="fa-IR" sz="1100" b="1" dirty="0" smtClean="0">
                          <a:cs typeface="B Nazanin" panose="00000400000000000000" pitchFamily="2" charset="-78"/>
                        </a:rPr>
                        <a:t> </a:t>
                      </a:r>
                      <a:br>
                        <a:rPr lang="fa-IR" sz="1100" b="1" dirty="0" smtClean="0">
                          <a:cs typeface="B Nazanin" panose="00000400000000000000" pitchFamily="2" charset="-78"/>
                        </a:rPr>
                      </a:br>
                      <a:endParaRPr lang="fa-IR" sz="11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1100" b="1" dirty="0" smtClean="0">
                          <a:cs typeface="B Nazanin" panose="00000400000000000000" pitchFamily="2" charset="-78"/>
                        </a:rPr>
                        <a:t>مصرف از قرص های مولتی ویتامین-مینرال</a:t>
                      </a:r>
                      <a:r>
                        <a:rPr lang="fa-IR" sz="1100" b="1" baseline="0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100" b="1" dirty="0" smtClean="0">
                          <a:cs typeface="B Nazanin" panose="00000400000000000000" pitchFamily="2" charset="-78"/>
                        </a:rPr>
                        <a:t>و تزریق آمپول های تقویتی</a:t>
                      </a:r>
                      <a:endParaRPr lang="fa-IR" sz="11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100" b="1" i="0" dirty="0" smtClean="0">
                          <a:solidFill>
                            <a:srgbClr val="000000"/>
                          </a:solidFill>
                          <a:effectLst/>
                          <a:latin typeface="BNazanin"/>
                          <a:cs typeface="B Nazanin" panose="00000400000000000000" pitchFamily="2" charset="-78"/>
                        </a:rPr>
                        <a:t>*تغذیه مناسب و کافی</a:t>
                      </a:r>
                      <a:br>
                        <a:rPr lang="fa-IR" sz="1100" b="1" i="0" dirty="0" smtClean="0">
                          <a:solidFill>
                            <a:srgbClr val="000000"/>
                          </a:solidFill>
                          <a:effectLst/>
                          <a:latin typeface="BNazanin"/>
                          <a:cs typeface="B Nazanin" panose="00000400000000000000" pitchFamily="2" charset="-78"/>
                        </a:rPr>
                      </a:br>
                      <a:r>
                        <a:rPr lang="fa-IR" sz="1100" b="1" i="0" dirty="0" smtClean="0">
                          <a:solidFill>
                            <a:srgbClr val="000000"/>
                          </a:solidFill>
                          <a:effectLst/>
                          <a:latin typeface="BNazanin"/>
                          <a:cs typeface="B Nazanin" panose="00000400000000000000" pitchFamily="2" charset="-78"/>
                        </a:rPr>
                        <a:t>*استراحت و انجام نرمش به همراه تمرین های تنفسی</a:t>
                      </a:r>
                      <a:endParaRPr lang="fa-IR" sz="11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976">
                <a:tc>
                  <a:txBody>
                    <a:bodyPr/>
                    <a:lstStyle/>
                    <a:p>
                      <a:pPr algn="r" rtl="1"/>
                      <a:r>
                        <a:rPr lang="fa-IR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اضطراب</a:t>
                      </a:r>
                      <a:r>
                        <a:rPr lang="fa-IR" sz="11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 </a:t>
                      </a:r>
                      <a:r>
                        <a:rPr lang="fa-IR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و  بی قراری</a:t>
                      </a:r>
                      <a:endParaRPr lang="fa-IR" sz="11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fa-IR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*شربت دیفن هیدرامین 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10ml/8h</a:t>
                      </a:r>
                    </a:p>
                    <a:p>
                      <a:pPr marL="0" algn="r" defTabSz="914400" rtl="1" eaLnBrk="1" latinLnBrk="0" hangingPunct="1"/>
                      <a:r>
                        <a:rPr lang="fa-IR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*قرص کلردیازپوکساید 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5-10mg/8-12h</a:t>
                      </a: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r" defTabSz="914400" rtl="1" eaLnBrk="1" latinLnBrk="0" hangingPunct="1"/>
                      <a:r>
                        <a:rPr lang="fa-IR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*مصرف کوئیتیاپین و هالوپریدول ممنوع است.</a:t>
                      </a:r>
                      <a:endParaRPr lang="fa-IR" sz="11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1100" b="1" i="0" kern="1200" dirty="0" smtClean="0">
                          <a:solidFill>
                            <a:srgbClr val="000000"/>
                          </a:solidFill>
                          <a:effectLst/>
                          <a:latin typeface="BNazanin"/>
                          <a:ea typeface="+mn-ea"/>
                          <a:cs typeface="B Nazanin" panose="00000400000000000000" pitchFamily="2" charset="-78"/>
                        </a:rPr>
                        <a:t>* در شبانه روزحداقل 8ساعت بخوابند. </a:t>
                      </a:r>
                    </a:p>
                    <a:p>
                      <a:pPr algn="just" rtl="1"/>
                      <a:r>
                        <a:rPr lang="fa-IR" sz="1100" b="1" i="0" kern="1200" dirty="0" smtClean="0">
                          <a:solidFill>
                            <a:srgbClr val="000000"/>
                          </a:solidFill>
                          <a:effectLst/>
                          <a:latin typeface="BNazanin"/>
                          <a:ea typeface="+mn-ea"/>
                          <a:cs typeface="B Nazanin" panose="00000400000000000000" pitchFamily="2" charset="-78"/>
                        </a:rPr>
                        <a:t>*از</a:t>
                      </a:r>
                      <a:r>
                        <a:rPr lang="fa-IR" sz="1100" b="1" i="0" kern="1200" baseline="0" dirty="0" smtClean="0">
                          <a:solidFill>
                            <a:srgbClr val="000000"/>
                          </a:solidFill>
                          <a:effectLst/>
                          <a:latin typeface="BNazanin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100" b="1" i="0" kern="1200" dirty="0" smtClean="0">
                          <a:solidFill>
                            <a:srgbClr val="000000"/>
                          </a:solidFill>
                          <a:effectLst/>
                          <a:latin typeface="BNazanin"/>
                          <a:ea typeface="+mn-ea"/>
                          <a:cs typeface="B Nazanin" panose="00000400000000000000" pitchFamily="2" charset="-78"/>
                        </a:rPr>
                        <a:t>روش های آرام سازی مثل یوگا کمک بگیرند. </a:t>
                      </a:r>
                    </a:p>
                    <a:p>
                      <a:pPr algn="just" rtl="1"/>
                      <a:r>
                        <a:rPr lang="fa-IR" sz="1100" b="1" i="0" kern="1200" dirty="0" smtClean="0">
                          <a:solidFill>
                            <a:srgbClr val="000000"/>
                          </a:solidFill>
                          <a:effectLst/>
                          <a:latin typeface="BNazanin"/>
                          <a:ea typeface="+mn-ea"/>
                          <a:cs typeface="B Nazanin" panose="00000400000000000000" pitchFamily="2" charset="-78"/>
                        </a:rPr>
                        <a:t>*از شنیدن اخبار در مورد بیماری خودداری کنند. </a:t>
                      </a:r>
                      <a:endParaRPr lang="fa-IR" sz="1100" b="1" i="0" kern="1200" dirty="0">
                        <a:solidFill>
                          <a:srgbClr val="000000"/>
                        </a:solidFill>
                        <a:effectLst/>
                        <a:latin typeface="BNazanin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991">
                <a:tc>
                  <a:txBody>
                    <a:bodyPr/>
                    <a:lstStyle/>
                    <a:p>
                      <a:pPr algn="r" rtl="1"/>
                      <a:r>
                        <a:rPr lang="fa-IR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سوزش معده</a:t>
                      </a:r>
                      <a:endParaRPr lang="fa-IR" sz="11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fa-IR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*قرص فاموتیدین </a:t>
                      </a:r>
                      <a:r>
                        <a:rPr lang="en-US" sz="1100" b="1" dirty="0" smtClean="0">
                          <a:cs typeface="+mj-cs"/>
                        </a:rPr>
                        <a:t>40mg/d</a:t>
                      </a:r>
                      <a:endParaRPr lang="fa-IR" sz="1100" b="1" dirty="0">
                        <a:cs typeface="+mj-cs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1100" b="1" i="0" kern="1200" dirty="0" smtClean="0">
                          <a:solidFill>
                            <a:srgbClr val="000000"/>
                          </a:solidFill>
                          <a:effectLst/>
                          <a:latin typeface="BNazanin"/>
                          <a:ea typeface="+mn-ea"/>
                          <a:cs typeface="B Nazanin" panose="00000400000000000000" pitchFamily="2" charset="-78"/>
                        </a:rPr>
                        <a:t>*در</a:t>
                      </a:r>
                      <a:r>
                        <a:rPr lang="fa-IR" sz="1100" b="1" i="0" kern="1200" baseline="0" dirty="0" smtClean="0">
                          <a:solidFill>
                            <a:srgbClr val="000000"/>
                          </a:solidFill>
                          <a:effectLst/>
                          <a:latin typeface="BNazanin"/>
                          <a:ea typeface="+mn-ea"/>
                          <a:cs typeface="B Nazanin" panose="00000400000000000000" pitchFamily="2" charset="-78"/>
                        </a:rPr>
                        <a:t> بیماران کلیوی و دیالیزی حداکثر </a:t>
                      </a:r>
                      <a:r>
                        <a:rPr lang="en-US" sz="1100" b="1" i="0" kern="1200" baseline="0" dirty="0" smtClean="0">
                          <a:solidFill>
                            <a:srgbClr val="000000"/>
                          </a:solidFill>
                          <a:effectLst/>
                          <a:latin typeface="BNazanin"/>
                          <a:ea typeface="+mn-ea"/>
                          <a:cs typeface="B Nazanin" panose="00000400000000000000" pitchFamily="2" charset="-78"/>
                        </a:rPr>
                        <a:t>20mg/d</a:t>
                      </a:r>
                      <a:endParaRPr lang="fa-IR" sz="1100" b="1" i="0" kern="1200" dirty="0">
                        <a:solidFill>
                          <a:srgbClr val="000000"/>
                        </a:solidFill>
                        <a:effectLst/>
                        <a:latin typeface="BNazanin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AutoShape 12" descr="بيمارستان فوق تخصصي مادر و كودك غدير اسهال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4" name="AutoShape 14" descr="بيمارستان فوق تخصصي مادر و كودك غدير اسهال"/>
          <p:cNvSpPr>
            <a:spLocks noChangeAspect="1" noChangeArrowheads="1"/>
          </p:cNvSpPr>
          <p:nvPr/>
        </p:nvSpPr>
        <p:spPr bwMode="auto">
          <a:xfrm>
            <a:off x="9075738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14" name="AutoShape 16" descr="بيمارستان فوق تخصصي مادر و كودك غدير اسهال"/>
          <p:cNvSpPr>
            <a:spLocks noChangeAspect="1" noChangeArrowheads="1"/>
          </p:cNvSpPr>
          <p:nvPr/>
        </p:nvSpPr>
        <p:spPr bwMode="auto">
          <a:xfrm>
            <a:off x="9228138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15" name="AutoShape 18" descr="بيمارستان فوق تخصصي مادر و كودك غدير اسهال"/>
          <p:cNvSpPr>
            <a:spLocks noChangeAspect="1" noChangeArrowheads="1"/>
          </p:cNvSpPr>
          <p:nvPr/>
        </p:nvSpPr>
        <p:spPr bwMode="auto">
          <a:xfrm>
            <a:off x="9380538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16" name="AutoShape 21" descr="۴ علت تغذیه‌ای ضعف و بی‌حالی - همشهری آنلاین"/>
          <p:cNvSpPr>
            <a:spLocks noChangeAspect="1" noChangeArrowheads="1"/>
          </p:cNvSpPr>
          <p:nvPr/>
        </p:nvSpPr>
        <p:spPr bwMode="auto">
          <a:xfrm>
            <a:off x="9532938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40120" y="347066"/>
            <a:ext cx="5332403" cy="891997"/>
          </a:xfrm>
        </p:spPr>
        <p:txBody>
          <a:bodyPr>
            <a:noAutofit/>
          </a:bodyPr>
          <a:lstStyle/>
          <a:p>
            <a:pPr algn="r" rtl="1"/>
            <a:r>
              <a:rPr lang="fa-IR" sz="32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  <a:t>درمان های ضد ویروسی </a:t>
            </a:r>
            <a:br>
              <a:rPr lang="fa-IR" sz="32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</a:br>
            <a:endParaRPr lang="fa-IR" sz="20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anose="000007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52211" y="1261641"/>
            <a:ext cx="2899414" cy="1323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 rtl="1"/>
            <a:r>
              <a:rPr lang="fa-IR" sz="2000" b="1" dirty="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rPr>
              <a:t>1.  کلروکین ها</a:t>
            </a:r>
          </a:p>
          <a:p>
            <a:pPr algn="just" rtl="1"/>
            <a:r>
              <a:rPr lang="fa-IR" sz="2000" b="1" dirty="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rPr>
              <a:t>	</a:t>
            </a:r>
            <a:r>
              <a:rPr lang="fa-IR" sz="1600" b="1" dirty="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rPr>
              <a:t>هیدروکسی کلروکین</a:t>
            </a:r>
          </a:p>
          <a:p>
            <a:pPr algn="just" rtl="1"/>
            <a:r>
              <a:rPr lang="fa-IR" sz="1600" b="1" dirty="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rPr>
              <a:t>	کلروکین فسفات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320690" y="2724455"/>
            <a:ext cx="1552143" cy="6108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 rtl="1"/>
            <a:r>
              <a:rPr lang="fa-IR" sz="2000" b="1" dirty="0" smtClean="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rPr>
              <a:t>2.  فاویپیراویر</a:t>
            </a:r>
            <a:endParaRPr lang="fa-IR" sz="2000" b="1" dirty="0">
              <a:solidFill>
                <a:schemeClr val="tx1"/>
              </a:solidFill>
              <a:latin typeface="+mn-lt"/>
              <a:ea typeface="+mn-ea"/>
              <a:cs typeface="B Nazanin" panose="00000400000000000000" pitchFamily="2" charset="-78"/>
            </a:endParaRPr>
          </a:p>
          <a:p>
            <a:pPr algn="just" rtl="1"/>
            <a:r>
              <a:rPr lang="fa-IR" sz="2000" b="1" dirty="0">
                <a:solidFill>
                  <a:schemeClr val="bg1"/>
                </a:solidFill>
                <a:latin typeface="+mn-lt"/>
                <a:ea typeface="+mn-ea"/>
                <a:cs typeface="B Nazanin" panose="00000400000000000000" pitchFamily="2" charset="-78"/>
              </a:rPr>
              <a:t>	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94547" y="3487980"/>
            <a:ext cx="2794333" cy="51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 rtl="1"/>
            <a:r>
              <a:rPr lang="fa-IR" sz="2000" b="1" dirty="0" smtClean="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rPr>
              <a:t>3.  اینترفرون بتا 1-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rPr>
              <a:t>A</a:t>
            </a:r>
            <a:endParaRPr lang="fa-IR" sz="2000" b="1" dirty="0">
              <a:solidFill>
                <a:schemeClr val="tx1"/>
              </a:solidFill>
              <a:latin typeface="+mn-lt"/>
              <a:ea typeface="+mn-ea"/>
              <a:cs typeface="B Nazanin" panose="00000400000000000000" pitchFamily="2" charset="-78"/>
            </a:endParaRPr>
          </a:p>
          <a:p>
            <a:pPr algn="just" rtl="1"/>
            <a:r>
              <a:rPr lang="fa-IR" sz="2000" b="1" dirty="0">
                <a:solidFill>
                  <a:schemeClr val="bg1"/>
                </a:solidFill>
                <a:latin typeface="+mn-lt"/>
                <a:ea typeface="+mn-ea"/>
                <a:cs typeface="B Nazanin" panose="00000400000000000000" pitchFamily="2" charset="-78"/>
              </a:rPr>
              <a:t>	</a:t>
            </a:r>
          </a:p>
        </p:txBody>
      </p:sp>
      <p:pic>
        <p:nvPicPr>
          <p:cNvPr id="4098" name="Picture 2" descr="Substance/Medication-Induced Psychotic Disor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0" y="1057580"/>
            <a:ext cx="4762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39046" y="308214"/>
            <a:ext cx="7317568" cy="715055"/>
          </a:xfrm>
        </p:spPr>
        <p:txBody>
          <a:bodyPr>
            <a:noAutofit/>
          </a:bodyPr>
          <a:lstStyle/>
          <a:p>
            <a:pPr algn="r" rtl="1"/>
            <a:r>
              <a:rPr lang="fa-IR" sz="2800" dirty="0" smtClean="0">
                <a:solidFill>
                  <a:schemeClr val="tx1"/>
                </a:solidFill>
                <a:cs typeface="B Titr" panose="00000700000000000000" pitchFamily="2" charset="-78"/>
              </a:rPr>
              <a:t>کلروکین ها </a:t>
            </a:r>
            <a:br>
              <a:rPr lang="fa-IR" sz="2800" dirty="0" smtClean="0">
                <a:solidFill>
                  <a:schemeClr val="tx1"/>
                </a:solidFill>
                <a:cs typeface="B Titr" panose="00000700000000000000" pitchFamily="2" charset="-78"/>
              </a:rPr>
            </a:br>
            <a:r>
              <a:rPr lang="fa-IR" sz="1400" dirty="0" smtClean="0">
                <a:solidFill>
                  <a:schemeClr val="tx1"/>
                </a:solidFill>
                <a:cs typeface="B Titr" panose="00000700000000000000" pitchFamily="2" charset="-78"/>
              </a:rPr>
              <a:t>(</a:t>
            </a:r>
            <a:r>
              <a:rPr lang="fa-IR" sz="1600" dirty="0" smtClean="0">
                <a:solidFill>
                  <a:schemeClr val="tx1"/>
                </a:solidFill>
                <a:cs typeface="B Titr" panose="00000700000000000000" pitchFamily="2" charset="-78"/>
              </a:rPr>
              <a:t>هیدروکسی کلروکین سولفات و کلروکین فسفات)</a:t>
            </a:r>
            <a:endParaRPr lang="fa-IR" sz="14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7491" y="1611720"/>
            <a:ext cx="7000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fa-IR" sz="1400" b="1" dirty="0">
                <a:cs typeface="B Nazanin" panose="00000400000000000000" pitchFamily="2" charset="-78"/>
              </a:rPr>
              <a:t>هیدروکسی کلروکین از دسته </a:t>
            </a:r>
            <a:r>
              <a:rPr lang="en-US" sz="1400" b="1" dirty="0" smtClean="0">
                <a:cs typeface="B Nazanin" panose="00000400000000000000" pitchFamily="2" charset="-78"/>
              </a:rPr>
              <a:t>Disease </a:t>
            </a:r>
            <a:r>
              <a:rPr lang="en-US" sz="1400" b="1" dirty="0">
                <a:cs typeface="B Nazanin" panose="00000400000000000000" pitchFamily="2" charset="-78"/>
              </a:rPr>
              <a:t>Modifying Anti Rheumatic Drugs (</a:t>
            </a:r>
            <a:r>
              <a:rPr lang="en-US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DMARDs</a:t>
            </a:r>
            <a:r>
              <a:rPr lang="en-US" sz="1400" b="1" dirty="0" smtClean="0">
                <a:cs typeface="B Nazanin" panose="00000400000000000000" pitchFamily="2" charset="-78"/>
              </a:rPr>
              <a:t>)</a:t>
            </a:r>
            <a:r>
              <a:rPr lang="fa-IR" sz="1400" b="1" dirty="0" smtClean="0">
                <a:cs typeface="B Nazanin" panose="00000400000000000000" pitchFamily="2" charset="-78"/>
              </a:rPr>
              <a:t> بوده </a:t>
            </a:r>
            <a:r>
              <a:rPr lang="fa-IR" sz="1400" b="1" dirty="0">
                <a:cs typeface="B Nazanin" panose="00000400000000000000" pitchFamily="2" charset="-78"/>
              </a:rPr>
              <a:t>که با مهار فاکتورهای روماتوییدی اثرات </a:t>
            </a:r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ضد روماتیسم </a:t>
            </a:r>
            <a:r>
              <a:rPr lang="fa-IR" sz="1400" b="1" dirty="0">
                <a:cs typeface="B Nazanin" panose="00000400000000000000" pitchFamily="2" charset="-78"/>
              </a:rPr>
              <a:t>و سرکوب کننده ایمنی </a:t>
            </a:r>
            <a:r>
              <a:rPr lang="fa-IR" sz="1400" b="1" dirty="0" smtClean="0">
                <a:cs typeface="B Nazanin" panose="00000400000000000000" pitchFamily="2" charset="-78"/>
              </a:rPr>
              <a:t>از </a:t>
            </a:r>
            <a:r>
              <a:rPr lang="fa-IR" sz="1400" b="1" dirty="0">
                <a:cs typeface="B Nazanin" panose="00000400000000000000" pitchFamily="2" charset="-78"/>
              </a:rPr>
              <a:t>خود نشان می‌دهد. </a:t>
            </a:r>
            <a:endParaRPr lang="en-US" sz="1400" b="1" dirty="0">
              <a:cs typeface="B Nazani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7491" y="2266340"/>
            <a:ext cx="70295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1400" b="1" dirty="0">
                <a:cs typeface="B Nazanin" panose="00000400000000000000" pitchFamily="2" charset="-78"/>
              </a:rPr>
              <a:t>کلروکین فسفات </a:t>
            </a:r>
            <a:r>
              <a:rPr lang="fa-IR" sz="1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اثر </a:t>
            </a:r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ضد مالاریا </a:t>
            </a:r>
            <a:r>
              <a:rPr lang="fa-IR" sz="1400" b="1" dirty="0">
                <a:cs typeface="B Nazanin" panose="00000400000000000000" pitchFamily="2" charset="-78"/>
              </a:rPr>
              <a:t>دارد که از طریق مهار </a:t>
            </a:r>
            <a:r>
              <a:rPr lang="en-US" sz="1400" b="1" dirty="0">
                <a:cs typeface="B Nazanin" panose="00000400000000000000" pitchFamily="2" charset="-78"/>
              </a:rPr>
              <a:t>DNA</a:t>
            </a:r>
            <a:r>
              <a:rPr lang="fa-IR" sz="1400" b="1" dirty="0">
                <a:cs typeface="B Nazanin" panose="00000400000000000000" pitchFamily="2" charset="-78"/>
              </a:rPr>
              <a:t> و </a:t>
            </a:r>
            <a:r>
              <a:rPr lang="en-US" sz="1400" b="1" dirty="0">
                <a:cs typeface="B Nazanin" panose="00000400000000000000" pitchFamily="2" charset="-78"/>
              </a:rPr>
              <a:t>RNA</a:t>
            </a:r>
            <a:r>
              <a:rPr lang="fa-IR" sz="1400" b="1" dirty="0">
                <a:cs typeface="B Nazanin" panose="00000400000000000000" pitchFamily="2" charset="-78"/>
              </a:rPr>
              <a:t> پلیمراز انگل، این اثر را بر جای </a:t>
            </a:r>
            <a:r>
              <a:rPr lang="fa-IR" sz="1400" b="1" dirty="0" smtClean="0">
                <a:cs typeface="B Nazanin" panose="00000400000000000000" pitchFamily="2" charset="-78"/>
              </a:rPr>
              <a:t>میگذارد.</a:t>
            </a:r>
            <a:r>
              <a:rPr lang="fa-IR" sz="1400" b="1" dirty="0">
                <a:solidFill>
                  <a:srgbClr val="000000"/>
                </a:solidFill>
                <a:latin typeface="BNazanin"/>
                <a:cs typeface="B Nazanin" panose="00000400000000000000" pitchFamily="2" charset="-78"/>
              </a:rPr>
              <a:t/>
            </a:r>
            <a:br>
              <a:rPr lang="fa-IR" sz="1400" b="1" dirty="0">
                <a:solidFill>
                  <a:srgbClr val="000000"/>
                </a:solidFill>
                <a:latin typeface="BNazanin"/>
                <a:cs typeface="B Nazanin" panose="00000400000000000000" pitchFamily="2" charset="-78"/>
              </a:rPr>
            </a:br>
            <a:endParaRPr lang="fa-IR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2448546" y="4251506"/>
            <a:ext cx="66898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fa-IR" sz="1400" b="1" dirty="0" smtClean="0">
                <a:cs typeface="B Nazanin" panose="00000400000000000000" pitchFamily="2" charset="-78"/>
              </a:rPr>
              <a:t>مکانیسم </a:t>
            </a:r>
            <a:r>
              <a:rPr lang="fa-IR" sz="1400" b="1" dirty="0">
                <a:cs typeface="B Nazanin" panose="00000400000000000000" pitchFamily="2" charset="-78"/>
              </a:rPr>
              <a:t>احتمالی این دارو در بیماری کرونا شامل جلوگیری از نفوذ </a:t>
            </a:r>
            <a:r>
              <a:rPr lang="fa-IR" sz="1400" b="1" dirty="0" smtClean="0">
                <a:cs typeface="B Nazanin" panose="00000400000000000000" pitchFamily="2" charset="-78"/>
              </a:rPr>
              <a:t>ویروس و مهار تکثیر آن است. </a:t>
            </a:r>
            <a:endParaRPr lang="en-US" sz="1400" b="1" dirty="0">
              <a:cs typeface="B Nazanin" panose="00000400000000000000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975181" y="1023269"/>
            <a:ext cx="3177591" cy="44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400" dirty="0" smtClean="0">
                <a:solidFill>
                  <a:schemeClr val="tx1"/>
                </a:solidFill>
                <a:cs typeface="B Titr" panose="00000700000000000000" pitchFamily="2" charset="-78"/>
              </a:rPr>
              <a:t>مکانیسم اثر-موارد مصرف</a:t>
            </a:r>
            <a:endParaRPr lang="fa-IR" sz="14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95844" y="2724455"/>
            <a:ext cx="6856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ü"/>
            </a:pPr>
            <a:r>
              <a:rPr lang="fa-IR" sz="1400" b="1" dirty="0" smtClean="0">
                <a:cs typeface="B Nazanin" panose="00000400000000000000" pitchFamily="2" charset="-78"/>
              </a:rPr>
              <a:t>نتایج مطالعات نشان می دهد که در بیماری کووید-19 کلروکین ها موجب </a:t>
            </a:r>
            <a:r>
              <a:rPr lang="fa-IR" sz="1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تسکین </a:t>
            </a:r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علایم</a:t>
            </a:r>
            <a:r>
              <a:rPr lang="fa-IR" sz="1400" b="1" dirty="0">
                <a:cs typeface="B Nazanin" panose="00000400000000000000" pitchFamily="2" charset="-78"/>
              </a:rPr>
              <a:t>، </a:t>
            </a:r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کوتاه کردن دوره </a:t>
            </a:r>
            <a:r>
              <a:rPr lang="fa-IR" sz="1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بیماری</a:t>
            </a:r>
            <a:r>
              <a:rPr lang="fa-IR" sz="1400" b="1" dirty="0">
                <a:cs typeface="B Nazanin" panose="00000400000000000000" pitchFamily="2" charset="-78"/>
              </a:rPr>
              <a:t> </a:t>
            </a:r>
            <a:r>
              <a:rPr lang="fa-IR" sz="1400" b="1" dirty="0" smtClean="0">
                <a:cs typeface="B Nazanin" panose="00000400000000000000" pitchFamily="2" charset="-78"/>
              </a:rPr>
              <a:t>و </a:t>
            </a:r>
            <a:r>
              <a:rPr lang="fa-IR" sz="1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کاهش</a:t>
            </a:r>
            <a:r>
              <a:rPr lang="fa-IR" sz="1400" b="1" dirty="0" smtClean="0">
                <a:cs typeface="B Nazanin" panose="00000400000000000000" pitchFamily="2" charset="-78"/>
              </a:rPr>
              <a:t> </a:t>
            </a:r>
            <a:r>
              <a:rPr lang="fa-IR" sz="1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مرگ </a:t>
            </a:r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و میر </a:t>
            </a:r>
            <a:r>
              <a:rPr lang="fa-IR" sz="1400" b="1" dirty="0">
                <a:cs typeface="B Nazanin" panose="00000400000000000000" pitchFamily="2" charset="-78"/>
              </a:rPr>
              <a:t>بیماران </a:t>
            </a:r>
            <a:r>
              <a:rPr lang="fa-IR" sz="1400" b="1" dirty="0" smtClean="0">
                <a:cs typeface="B Nazanin" panose="00000400000000000000" pitchFamily="2" charset="-78"/>
              </a:rPr>
              <a:t>می گردد؛ </a:t>
            </a:r>
            <a:r>
              <a:rPr lang="fa-IR" sz="1400" b="1" dirty="0">
                <a:cs typeface="B Nazanin" panose="00000400000000000000" pitchFamily="2" charset="-78"/>
              </a:rPr>
              <a:t>البته این اثر هنوز ثابت نشده است.</a:t>
            </a:r>
            <a:endParaRPr lang="en-US" sz="1400" b="1" dirty="0">
              <a:cs typeface="B Nazanin" panose="000004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81146" y="3350408"/>
            <a:ext cx="66754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fa-IR" sz="1400" b="1" dirty="0" smtClean="0">
                <a:cs typeface="B Nazanin" panose="00000400000000000000" pitchFamily="2" charset="-78"/>
              </a:rPr>
              <a:t>بنابراین در صورتی </a:t>
            </a:r>
            <a:r>
              <a:rPr lang="fa-IR" sz="1400" b="1" dirty="0">
                <a:cs typeface="B Nazanin" panose="00000400000000000000" pitchFamily="2" charset="-78"/>
              </a:rPr>
              <a:t>که </a:t>
            </a:r>
            <a:r>
              <a:rPr lang="fa-IR" sz="1400" b="1" dirty="0" smtClean="0">
                <a:cs typeface="B Nazanin" panose="00000400000000000000" pitchFamily="2" charset="-78"/>
              </a:rPr>
              <a:t>منع مصرفی برای </a:t>
            </a:r>
            <a:r>
              <a:rPr lang="fa-IR" sz="1400" b="1" dirty="0">
                <a:cs typeface="B Nazanin" panose="00000400000000000000" pitchFamily="2" charset="-78"/>
              </a:rPr>
              <a:t>تجویز </a:t>
            </a:r>
            <a:r>
              <a:rPr lang="fa-IR" sz="1400" b="1" dirty="0" smtClean="0">
                <a:cs typeface="B Nazanin" panose="00000400000000000000" pitchFamily="2" charset="-78"/>
              </a:rPr>
              <a:t>این دارو وجود </a:t>
            </a:r>
            <a:r>
              <a:rPr lang="fa-IR" sz="1400" b="1" dirty="0">
                <a:cs typeface="B Nazanin" panose="00000400000000000000" pitchFamily="2" charset="-78"/>
              </a:rPr>
              <a:t>نداشته </a:t>
            </a:r>
            <a:r>
              <a:rPr lang="fa-IR" sz="1400" b="1" dirty="0" smtClean="0">
                <a:cs typeface="B Nazanin" panose="00000400000000000000" pitchFamily="2" charset="-78"/>
              </a:rPr>
              <a:t>باشد، کلروکین ها در بیماران با </a:t>
            </a:r>
            <a:r>
              <a:rPr lang="fa-IR" sz="1400" b="1" dirty="0">
                <a:cs typeface="B Nazanin" panose="00000400000000000000" pitchFamily="2" charset="-78"/>
              </a:rPr>
              <a:t>علائم </a:t>
            </a:r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خفیف</a:t>
            </a:r>
            <a:r>
              <a:rPr lang="fa-IR" sz="1400" b="1" dirty="0">
                <a:cs typeface="B Nazanin" panose="00000400000000000000" pitchFamily="2" charset="-78"/>
              </a:rPr>
              <a:t> که اندیکاسیون بستری نداشته </a:t>
            </a:r>
            <a:r>
              <a:rPr lang="fa-IR" sz="1400" b="1" dirty="0" smtClean="0">
                <a:cs typeface="B Nazanin" panose="00000400000000000000" pitchFamily="2" charset="-78"/>
              </a:rPr>
              <a:t>باشند، </a:t>
            </a:r>
            <a:r>
              <a:rPr lang="fa-IR" sz="1400" b="1" dirty="0">
                <a:cs typeface="B Nazanin" panose="00000400000000000000" pitchFamily="2" charset="-78"/>
              </a:rPr>
              <a:t>در روزهای </a:t>
            </a:r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ابتدایی</a:t>
            </a:r>
            <a:r>
              <a:rPr lang="fa-IR" sz="1400" b="1" dirty="0">
                <a:cs typeface="B Nazanin" panose="00000400000000000000" pitchFamily="2" charset="-78"/>
              </a:rPr>
              <a:t> شروع </a:t>
            </a:r>
            <a:r>
              <a:rPr lang="fa-IR" sz="1400" b="1" dirty="0" smtClean="0">
                <a:cs typeface="B Nazanin" panose="00000400000000000000" pitchFamily="2" charset="-78"/>
              </a:rPr>
              <a:t>علائم، </a:t>
            </a:r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ترجیحا سه روز اول</a:t>
            </a:r>
            <a:r>
              <a:rPr lang="fa-IR" sz="1400" b="1" dirty="0" smtClean="0">
                <a:cs typeface="B Nazanin" panose="00000400000000000000" pitchFamily="2" charset="-78"/>
              </a:rPr>
              <a:t>، پیشنهاد </a:t>
            </a:r>
            <a:r>
              <a:rPr lang="fa-IR" sz="1400" b="1" dirty="0">
                <a:cs typeface="B Nazanin" panose="00000400000000000000" pitchFamily="2" charset="-78"/>
              </a:rPr>
              <a:t>می شود</a:t>
            </a:r>
            <a:r>
              <a:rPr lang="fa-IR" sz="1400" b="1" dirty="0" smtClean="0">
                <a:cs typeface="B Nazanin" panose="00000400000000000000" pitchFamily="2" charset="-78"/>
              </a:rPr>
              <a:t>.</a:t>
            </a:r>
            <a:endParaRPr lang="fa-IR" sz="1400" b="1" dirty="0">
              <a:cs typeface="B Nazanin" panose="00000400000000000000" pitchFamily="2" charset="-78"/>
            </a:endParaRPr>
          </a:p>
        </p:txBody>
      </p:sp>
      <p:pic>
        <p:nvPicPr>
          <p:cNvPr id="31" name="Picture 30" descr="COVID-19: India has more than required stock of anti-malarial drug- The New  Indian Expres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6" y="3350581"/>
            <a:ext cx="1985165" cy="1246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Awas, Lonjakan Harga Saham Kimia Farma (KAEF) dan Indofarma (INAF) Cuma  Efek Sesaat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25" t="33582" r="14902" b="21642"/>
          <a:stretch/>
        </p:blipFill>
        <p:spPr bwMode="auto">
          <a:xfrm>
            <a:off x="257432" y="1739643"/>
            <a:ext cx="1880059" cy="12464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729448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38749" y="281175"/>
            <a:ext cx="2431007" cy="586585"/>
          </a:xfrm>
        </p:spPr>
        <p:txBody>
          <a:bodyPr>
            <a:noAutofit/>
          </a:bodyPr>
          <a:lstStyle/>
          <a:p>
            <a:pPr algn="r" rtl="1"/>
            <a:r>
              <a:rPr lang="fa-IR" sz="2800" dirty="0" smtClean="0">
                <a:solidFill>
                  <a:schemeClr val="tx1"/>
                </a:solidFill>
                <a:cs typeface="B Titr" panose="00000700000000000000" pitchFamily="2" charset="-78"/>
              </a:rPr>
              <a:t>کلروکین ها</a:t>
            </a:r>
            <a:endParaRPr lang="fa-IR" sz="28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4263" y="1960931"/>
            <a:ext cx="65661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fa-IR" sz="1400" b="1" dirty="0">
                <a:cs typeface="B Nazanin" panose="00000400000000000000" pitchFamily="2" charset="-78"/>
              </a:rPr>
              <a:t>دوز </a:t>
            </a:r>
            <a:r>
              <a:rPr lang="fa-IR" sz="1400" b="1" dirty="0" smtClean="0">
                <a:cs typeface="B Nazanin" panose="00000400000000000000" pitchFamily="2" charset="-78"/>
              </a:rPr>
              <a:t>پیشنهادی این دارو </a:t>
            </a:r>
            <a:r>
              <a:rPr lang="fa-IR" sz="1400" b="1" dirty="0">
                <a:cs typeface="B Nazanin" panose="00000400000000000000" pitchFamily="2" charset="-78"/>
              </a:rPr>
              <a:t>در </a:t>
            </a:r>
            <a:r>
              <a:rPr lang="fa-IR" sz="1400" b="1" dirty="0" smtClean="0">
                <a:cs typeface="B Nazanin" panose="00000400000000000000" pitchFamily="2" charset="-78"/>
              </a:rPr>
              <a:t>درمان کووید-19 عبارت است از:</a:t>
            </a: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400" b="1" dirty="0" smtClean="0">
                <a:cs typeface="B Nazanin" panose="00000400000000000000" pitchFamily="2" charset="-78"/>
              </a:rPr>
              <a:t>بزرگسالان: روز </a:t>
            </a:r>
            <a:r>
              <a:rPr lang="fa-IR" sz="1400" b="1" dirty="0">
                <a:cs typeface="B Nazanin" panose="00000400000000000000" pitchFamily="2" charset="-78"/>
              </a:rPr>
              <a:t>اول </a:t>
            </a:r>
            <a:r>
              <a:rPr lang="fa-IR" sz="1400" b="1" dirty="0" smtClean="0">
                <a:cs typeface="B Nazanin" panose="00000400000000000000" pitchFamily="2" charset="-78"/>
              </a:rPr>
              <a:t>هر 12 </a:t>
            </a:r>
            <a:r>
              <a:rPr lang="fa-IR" sz="1400" b="1" dirty="0">
                <a:cs typeface="B Nazanin" panose="00000400000000000000" pitchFamily="2" charset="-78"/>
              </a:rPr>
              <a:t>ساعت </a:t>
            </a:r>
            <a:r>
              <a:rPr lang="fa-IR" sz="1400" b="1" dirty="0" smtClean="0">
                <a:cs typeface="B Nazanin" panose="00000400000000000000" pitchFamily="2" charset="-78"/>
              </a:rPr>
              <a:t>2 قرص </a:t>
            </a:r>
          </a:p>
          <a:p>
            <a:pPr algn="just" rtl="1">
              <a:lnSpc>
                <a:spcPct val="150000"/>
              </a:lnSpc>
            </a:pPr>
            <a:r>
              <a:rPr lang="fa-IR" sz="1400" b="1" dirty="0" smtClean="0">
                <a:cs typeface="B Nazanin" panose="00000400000000000000" pitchFamily="2" charset="-78"/>
              </a:rPr>
              <a:t>                           سپس هر </a:t>
            </a:r>
            <a:r>
              <a:rPr lang="fa-IR" sz="1400" b="1" dirty="0">
                <a:cs typeface="B Nazanin" panose="00000400000000000000" pitchFamily="2" charset="-78"/>
              </a:rPr>
              <a:t>12 ساعت </a:t>
            </a:r>
            <a:r>
              <a:rPr lang="fa-IR" sz="1400" b="1" dirty="0" smtClean="0">
                <a:cs typeface="B Nazanin" panose="00000400000000000000" pitchFamily="2" charset="-78"/>
              </a:rPr>
              <a:t>1قرص به مدت 10-7 </a:t>
            </a:r>
            <a:r>
              <a:rPr lang="fa-IR" sz="1400" b="1" dirty="0">
                <a:cs typeface="B Nazanin" panose="00000400000000000000" pitchFamily="2" charset="-78"/>
              </a:rPr>
              <a:t>روز. </a:t>
            </a:r>
            <a:endParaRPr lang="fa-IR" sz="1400" b="1" dirty="0" smtClean="0">
              <a:cs typeface="B Nazanin" panose="00000400000000000000" pitchFamily="2" charset="-78"/>
            </a:endParaRPr>
          </a:p>
          <a:p>
            <a:pPr marL="285750" lvl="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400" b="1" dirty="0" smtClean="0">
                <a:cs typeface="B Nazanin" panose="00000400000000000000" pitchFamily="2" charset="-78"/>
              </a:rPr>
              <a:t>کودکان: </a:t>
            </a:r>
            <a:r>
              <a:rPr lang="en-US" sz="1400" b="1" dirty="0" smtClean="0">
                <a:cs typeface="B Nazanin" panose="00000400000000000000" pitchFamily="2" charset="-78"/>
              </a:rPr>
              <a:t>3-5 </a:t>
            </a:r>
            <a:r>
              <a:rPr lang="en-US" sz="1400" b="1" dirty="0" smtClean="0">
                <a:cs typeface="+mj-cs"/>
              </a:rPr>
              <a:t>mg/kg</a:t>
            </a:r>
            <a:r>
              <a:rPr lang="fa-IR" sz="1400" b="1" dirty="0">
                <a:cs typeface="+mj-cs"/>
              </a:rPr>
              <a:t> </a:t>
            </a:r>
            <a:endParaRPr lang="fa-IR" sz="1400" b="1" dirty="0" smtClean="0">
              <a:cs typeface="+mj-cs"/>
            </a:endParaRPr>
          </a:p>
          <a:p>
            <a:pPr marL="285750" lvl="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400" b="1" dirty="0" smtClean="0">
                <a:cs typeface="B Nazanin" panose="00000400000000000000" pitchFamily="2" charset="-78"/>
              </a:rPr>
              <a:t>بیماران کلیوی: :در موارد </a:t>
            </a:r>
            <a:r>
              <a:rPr lang="en-US" sz="1400" b="1" dirty="0" err="1" smtClean="0">
                <a:cs typeface="B Nazanin" panose="00000400000000000000" pitchFamily="2" charset="-78"/>
              </a:rPr>
              <a:t>ClCr</a:t>
            </a:r>
            <a:r>
              <a:rPr lang="en-US" sz="1400" b="1" dirty="0" smtClean="0">
                <a:latin typeface="Aharoni"/>
                <a:cs typeface="Aharoni"/>
              </a:rPr>
              <a:t>&lt;</a:t>
            </a:r>
            <a:r>
              <a:rPr lang="en-US" sz="1400" b="1" dirty="0" smtClean="0">
                <a:cs typeface="B Nazanin" panose="00000400000000000000" pitchFamily="2" charset="-78"/>
              </a:rPr>
              <a:t>10ml/min</a:t>
            </a:r>
            <a:r>
              <a:rPr lang="fa-IR" sz="1400" b="1" dirty="0" smtClean="0">
                <a:cs typeface="B Nazanin" panose="00000400000000000000" pitchFamily="2" charset="-78"/>
              </a:rPr>
              <a:t>، </a:t>
            </a:r>
            <a:r>
              <a:rPr lang="fa-IR" sz="1400" b="1" dirty="0">
                <a:cs typeface="B Nazanin" panose="00000400000000000000" pitchFamily="2" charset="-78"/>
              </a:rPr>
              <a:t>دوز دارو بایستی به 50% کاهش </a:t>
            </a:r>
            <a:r>
              <a:rPr lang="fa-IR" sz="1400" b="1" dirty="0" smtClean="0">
                <a:cs typeface="B Nazanin" panose="00000400000000000000" pitchFamily="2" charset="-78"/>
              </a:rPr>
              <a:t>یابد.</a:t>
            </a:r>
            <a:endParaRPr lang="en-US" sz="1400" b="1" dirty="0">
              <a:cs typeface="B Nazanin" panose="00000400000000000000" pitchFamily="2" charset="-78"/>
            </a:endParaRPr>
          </a:p>
          <a:p>
            <a:pPr marL="285750" lvl="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400" b="1" dirty="0">
                <a:cs typeface="B Nazanin" panose="00000400000000000000" pitchFamily="2" charset="-78"/>
              </a:rPr>
              <a:t>بیماران با نارسایی کبدی :نیاز به تنظیم دوز وجود ندارد.</a:t>
            </a:r>
            <a:endParaRPr lang="en-US" sz="1400" b="1" dirty="0">
              <a:cs typeface="B Nazanin" panose="00000400000000000000" pitchFamily="2" charset="-78"/>
            </a:endParaRPr>
          </a:p>
          <a:p>
            <a:pPr marL="285750" lvl="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400" b="1" dirty="0">
                <a:cs typeface="B Nazanin" panose="00000400000000000000" pitchFamily="2" charset="-78"/>
              </a:rPr>
              <a:t>مصرف در بارداری: مجاز </a:t>
            </a:r>
            <a:r>
              <a:rPr lang="fa-IR" sz="1400" b="1" dirty="0" smtClean="0">
                <a:cs typeface="B Nazanin" panose="00000400000000000000" pitchFamily="2" charset="-78"/>
              </a:rPr>
              <a:t>است.</a:t>
            </a:r>
            <a:endParaRPr lang="en-US" sz="1400" b="1" dirty="0">
              <a:cs typeface="B Nazanin" panose="00000400000000000000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160047" y="801349"/>
            <a:ext cx="2919627" cy="44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400" dirty="0" smtClean="0">
                <a:solidFill>
                  <a:schemeClr val="tx1"/>
                </a:solidFill>
                <a:cs typeface="B Titr" panose="00000700000000000000" pitchFamily="2" charset="-78"/>
              </a:rPr>
              <a:t>شکل دارویی-روش مصرف</a:t>
            </a:r>
            <a:endParaRPr lang="fa-IR" sz="14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51371" y="4207700"/>
            <a:ext cx="44726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sz="1400" b="1" dirty="0">
                <a:cs typeface="B Nazanin" panose="00000400000000000000" pitchFamily="2" charset="-78"/>
              </a:rPr>
              <a:t>این دارو </a:t>
            </a:r>
            <a:r>
              <a:rPr lang="fa-IR" sz="1400" b="1" dirty="0" smtClean="0">
                <a:cs typeface="B Nazanin" panose="00000400000000000000" pitchFamily="2" charset="-78"/>
              </a:rPr>
              <a:t>به علت مشکلات گوارشی، بایستی </a:t>
            </a:r>
            <a:r>
              <a:rPr lang="fa-IR" sz="1400" b="1" dirty="0">
                <a:cs typeface="B Nazanin" panose="00000400000000000000" pitchFamily="2" charset="-78"/>
              </a:rPr>
              <a:t>همراه غذا مصرف شود.</a:t>
            </a:r>
            <a:endParaRPr lang="fa-IR" sz="1400" b="1" dirty="0"/>
          </a:p>
        </p:txBody>
      </p:sp>
      <p:sp>
        <p:nvSpPr>
          <p:cNvPr id="9" name="Rectangle 8"/>
          <p:cNvSpPr/>
          <p:nvPr/>
        </p:nvSpPr>
        <p:spPr>
          <a:xfrm>
            <a:off x="2443076" y="1197405"/>
            <a:ext cx="6718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buFont typeface="Wingdings" panose="05000000000000000000" pitchFamily="2" charset="2"/>
              <a:buChar char="ü"/>
            </a:pPr>
            <a:r>
              <a:rPr lang="fa-IR" sz="1400" b="1" dirty="0" smtClean="0">
                <a:cs typeface="B Nazanin" panose="00000400000000000000" pitchFamily="2" charset="-78"/>
              </a:rPr>
              <a:t>کلروکین فسفات به صورت قرص های </a:t>
            </a:r>
            <a:r>
              <a:rPr lang="fa-IR" sz="1400" b="1" dirty="0">
                <a:cs typeface="B Nazanin" panose="00000400000000000000" pitchFamily="2" charset="-78"/>
              </a:rPr>
              <a:t>150 میلی گرم و </a:t>
            </a:r>
            <a:r>
              <a:rPr lang="fa-IR" sz="1400" b="1" dirty="0" smtClean="0">
                <a:cs typeface="B Nazanin" panose="00000400000000000000" pitchFamily="2" charset="-78"/>
              </a:rPr>
              <a:t>هیدروکسی </a:t>
            </a:r>
            <a:r>
              <a:rPr lang="fa-IR" sz="1400" b="1" dirty="0">
                <a:cs typeface="B Nazanin" panose="00000400000000000000" pitchFamily="2" charset="-78"/>
              </a:rPr>
              <a:t>کلروکین سولفات </a:t>
            </a:r>
            <a:r>
              <a:rPr lang="fa-IR" sz="1400" b="1" dirty="0" smtClean="0">
                <a:cs typeface="B Nazanin" panose="00000400000000000000" pitchFamily="2" charset="-78"/>
              </a:rPr>
              <a:t>به شکل قرص های 200 میلی </a:t>
            </a:r>
            <a:r>
              <a:rPr lang="fa-IR" sz="1400" b="1" dirty="0">
                <a:cs typeface="B Nazanin" panose="00000400000000000000" pitchFamily="2" charset="-78"/>
              </a:rPr>
              <a:t>گرم </a:t>
            </a:r>
            <a:r>
              <a:rPr lang="fa-IR" sz="1400" b="1" dirty="0" smtClean="0">
                <a:cs typeface="B Nazanin" panose="00000400000000000000" pitchFamily="2" charset="-78"/>
              </a:rPr>
              <a:t>موجود می </a:t>
            </a:r>
            <a:r>
              <a:rPr lang="fa-IR" sz="1400" b="1" dirty="0">
                <a:cs typeface="B Nazanin" panose="00000400000000000000" pitchFamily="2" charset="-78"/>
              </a:rPr>
              <a:t>باشد.</a:t>
            </a:r>
            <a:endParaRPr lang="en-US" sz="1400" b="1" dirty="0">
              <a:cs typeface="B Nazanin" panose="00000400000000000000" pitchFamily="2" charset="-78"/>
            </a:endParaRPr>
          </a:p>
        </p:txBody>
      </p:sp>
      <p:pic>
        <p:nvPicPr>
          <p:cNvPr id="7" name="Picture 6" descr="COVID-19: India has more than required stock of anti-malarial drug- The New  Indian Expres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98" y="3673520"/>
            <a:ext cx="1985165" cy="1068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was, Lonjakan Harga Saham Kimia Farma (KAEF) dan Indofarma (INAF) Cuma  Efek Sesaat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25" t="33582" r="14902" b="21642"/>
          <a:stretch/>
        </p:blipFill>
        <p:spPr bwMode="auto">
          <a:xfrm>
            <a:off x="296260" y="2419045"/>
            <a:ext cx="1880059" cy="10683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56237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54746" y="160337"/>
            <a:ext cx="2431007" cy="586585"/>
          </a:xfrm>
        </p:spPr>
        <p:txBody>
          <a:bodyPr>
            <a:noAutofit/>
          </a:bodyPr>
          <a:lstStyle/>
          <a:p>
            <a:pPr algn="r" rtl="1"/>
            <a:r>
              <a:rPr lang="fa-IR" sz="2800" dirty="0" smtClean="0">
                <a:solidFill>
                  <a:schemeClr val="tx1"/>
                </a:solidFill>
                <a:cs typeface="B Titr" panose="00000700000000000000" pitchFamily="2" charset="-78"/>
              </a:rPr>
              <a:t>کلروکین ها</a:t>
            </a:r>
            <a:endParaRPr lang="fa-IR" sz="28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204881" y="620478"/>
            <a:ext cx="2919627" cy="44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400" dirty="0" smtClean="0">
                <a:solidFill>
                  <a:schemeClr val="tx1"/>
                </a:solidFill>
                <a:cs typeface="B Titr" panose="00000700000000000000" pitchFamily="2" charset="-78"/>
              </a:rPr>
              <a:t>عوارض جانبی</a:t>
            </a:r>
            <a:endParaRPr lang="fa-IR" sz="14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11751" y="1709886"/>
            <a:ext cx="255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b="1" dirty="0">
                <a:latin typeface="Times New Roman"/>
                <a:ea typeface="Calibri"/>
                <a:cs typeface="B Nazanin"/>
              </a:rPr>
              <a:t>مشکلات </a:t>
            </a:r>
            <a:r>
              <a:rPr lang="fa-IR" b="1" dirty="0" smtClean="0">
                <a:latin typeface="Times New Roman"/>
                <a:ea typeface="Calibri"/>
                <a:cs typeface="B Nazanin"/>
              </a:rPr>
              <a:t>بینایی: رتینوپاتی</a:t>
            </a:r>
            <a:endParaRPr lang="fa-IR" dirty="0"/>
          </a:p>
        </p:txBody>
      </p:sp>
      <p:sp>
        <p:nvSpPr>
          <p:cNvPr id="11" name="Rectangle 10"/>
          <p:cNvSpPr/>
          <p:nvPr/>
        </p:nvSpPr>
        <p:spPr>
          <a:xfrm>
            <a:off x="4416581" y="1097774"/>
            <a:ext cx="4714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b="1" dirty="0">
                <a:latin typeface="Times New Roman"/>
                <a:ea typeface="Calibri"/>
                <a:cs typeface="B Nazanin"/>
              </a:rPr>
              <a:t>مشکلات </a:t>
            </a:r>
            <a:r>
              <a:rPr lang="fa-IR" b="1" dirty="0" smtClean="0">
                <a:latin typeface="Times New Roman"/>
                <a:ea typeface="Calibri"/>
                <a:cs typeface="B Nazanin"/>
              </a:rPr>
              <a:t>گوارشی: درد شکمی، اسهال، تهوع و استفراغ</a:t>
            </a:r>
            <a:endParaRPr lang="fa-IR" dirty="0"/>
          </a:p>
        </p:txBody>
      </p:sp>
      <p:sp>
        <p:nvSpPr>
          <p:cNvPr id="12" name="Rectangle 11"/>
          <p:cNvSpPr/>
          <p:nvPr/>
        </p:nvSpPr>
        <p:spPr>
          <a:xfrm>
            <a:off x="5144193" y="2671611"/>
            <a:ext cx="3999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b="1" dirty="0">
                <a:latin typeface="Times New Roman"/>
                <a:ea typeface="Calibri"/>
                <a:cs typeface="B Nazanin"/>
              </a:rPr>
              <a:t>مشکلات </a:t>
            </a:r>
            <a:r>
              <a:rPr lang="fa-IR" b="1" dirty="0" smtClean="0">
                <a:latin typeface="Times New Roman"/>
                <a:ea typeface="Calibri"/>
                <a:cs typeface="B Nazanin"/>
              </a:rPr>
              <a:t>شنوایی: وز وز گوش، اتوتوکسیسیته</a:t>
            </a:r>
            <a:endParaRPr lang="fa-IR" dirty="0"/>
          </a:p>
        </p:txBody>
      </p:sp>
      <p:sp>
        <p:nvSpPr>
          <p:cNvPr id="14" name="Rectangle 13"/>
          <p:cNvSpPr/>
          <p:nvPr/>
        </p:nvSpPr>
        <p:spPr>
          <a:xfrm>
            <a:off x="8098597" y="3424058"/>
            <a:ext cx="1087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b="1" dirty="0">
                <a:latin typeface="Times New Roman"/>
                <a:ea typeface="Calibri"/>
                <a:cs typeface="B Nazanin"/>
              </a:rPr>
              <a:t>میوپاتی</a:t>
            </a:r>
            <a:endParaRPr lang="fa-IR" dirty="0"/>
          </a:p>
        </p:txBody>
      </p:sp>
      <p:sp>
        <p:nvSpPr>
          <p:cNvPr id="16" name="Rectangle 15"/>
          <p:cNvSpPr/>
          <p:nvPr/>
        </p:nvSpPr>
        <p:spPr>
          <a:xfrm>
            <a:off x="6647804" y="4372249"/>
            <a:ext cx="2496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b="1" dirty="0" smtClean="0">
                <a:latin typeface="Times New Roman"/>
                <a:ea typeface="Calibri"/>
                <a:cs typeface="B Nazanin"/>
              </a:rPr>
              <a:t>سندروم </a:t>
            </a:r>
            <a:r>
              <a:rPr lang="fa-IR" b="1" dirty="0">
                <a:latin typeface="Times New Roman"/>
                <a:ea typeface="Calibri"/>
                <a:cs typeface="B Nazanin"/>
              </a:rPr>
              <a:t>استیون-جانسون</a:t>
            </a:r>
            <a:endParaRPr lang="fa-IR" dirty="0"/>
          </a:p>
        </p:txBody>
      </p:sp>
      <p:sp>
        <p:nvSpPr>
          <p:cNvPr id="15" name="Rectangle 14"/>
          <p:cNvSpPr/>
          <p:nvPr/>
        </p:nvSpPr>
        <p:spPr>
          <a:xfrm>
            <a:off x="2586837" y="2079219"/>
            <a:ext cx="61748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1400" b="1" dirty="0" smtClean="0">
                <a:cs typeface="B Nazanin" panose="00000400000000000000" pitchFamily="2" charset="-78"/>
              </a:rPr>
              <a:t>بیشتر برای </a:t>
            </a:r>
            <a:r>
              <a:rPr lang="fa-IR" sz="1400" b="1" dirty="0">
                <a:cs typeface="B Nazanin" panose="00000400000000000000" pitchFamily="2" charset="-78"/>
              </a:rPr>
              <a:t>بیمارانی که </a:t>
            </a:r>
            <a:r>
              <a:rPr lang="fa-IR" sz="1400" b="1" dirty="0" smtClean="0">
                <a:cs typeface="B Nazanin" panose="00000400000000000000" pitchFamily="2" charset="-78"/>
              </a:rPr>
              <a:t>برای درمان </a:t>
            </a:r>
            <a:r>
              <a:rPr lang="fa-IR" sz="1400" b="1" dirty="0">
                <a:cs typeface="B Nazanin" panose="00000400000000000000" pitchFamily="2" charset="-78"/>
              </a:rPr>
              <a:t>بیماری روماتیسمی خود این دارو را مصرف می کنند، مطرح است.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739236" y="3807300"/>
            <a:ext cx="61748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1400" b="1" dirty="0" smtClean="0">
                <a:cs typeface="B Nazanin" panose="00000400000000000000" pitchFamily="2" charset="-78"/>
              </a:rPr>
              <a:t>بیشتر برای </a:t>
            </a:r>
            <a:r>
              <a:rPr lang="fa-IR" sz="1400" b="1" dirty="0">
                <a:cs typeface="B Nazanin" panose="00000400000000000000" pitchFamily="2" charset="-78"/>
              </a:rPr>
              <a:t>بیمارانی که </a:t>
            </a:r>
            <a:r>
              <a:rPr lang="fa-IR" sz="1400" b="1" dirty="0" smtClean="0">
                <a:cs typeface="B Nazanin" panose="00000400000000000000" pitchFamily="2" charset="-78"/>
              </a:rPr>
              <a:t>برای درمان </a:t>
            </a:r>
            <a:r>
              <a:rPr lang="fa-IR" sz="1400" b="1" dirty="0">
                <a:cs typeface="B Nazanin" panose="00000400000000000000" pitchFamily="2" charset="-78"/>
              </a:rPr>
              <a:t>بیماری روماتیسمی خود این دارو را مصرف می کنند، مطرح است. </a:t>
            </a:r>
          </a:p>
        </p:txBody>
      </p:sp>
      <p:sp>
        <p:nvSpPr>
          <p:cNvPr id="2" name="AutoShape 2" descr="Your Personal Medication Tracker | Get Healthy Stay Healt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Your Personal Medication Tracker | Get Healthy Stay Health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8" y="300552"/>
            <a:ext cx="258683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Adverse Drug Reaction - Free of Charge Creative Commons Medical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8" y="2412421"/>
            <a:ext cx="2758625" cy="183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5514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4" grpId="0"/>
      <p:bldP spid="16" grpId="0"/>
      <p:bldP spid="15" grpId="0"/>
      <p:bldP spid="2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2842</Words>
  <Application>Microsoft Office PowerPoint</Application>
  <PresentationFormat>On-screen Show (16:9)</PresentationFormat>
  <Paragraphs>269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Clarity</vt:lpstr>
      <vt:lpstr>PowerPoint Presentation</vt:lpstr>
      <vt:lpstr>ایمنی دارویی در درمان Covid-19</vt:lpstr>
      <vt:lpstr>PowerPoint Presentation</vt:lpstr>
      <vt:lpstr>سیر بالینی بیماری </vt:lpstr>
      <vt:lpstr>درمان های علامتی</vt:lpstr>
      <vt:lpstr>درمان های ضد ویروسی  </vt:lpstr>
      <vt:lpstr>کلروکین ها  (هیدروکسی کلروکین سولفات و کلروکین فسفات)</vt:lpstr>
      <vt:lpstr>کلروکین ها</vt:lpstr>
      <vt:lpstr>کلروکین ها</vt:lpstr>
      <vt:lpstr>کلروکین ها</vt:lpstr>
      <vt:lpstr>کلروکین ها</vt:lpstr>
      <vt:lpstr>فاویپیراویر</vt:lpstr>
      <vt:lpstr>فاویپیراویر</vt:lpstr>
      <vt:lpstr>اینترفرون بتا -1-A   (رسیژن)</vt:lpstr>
      <vt:lpstr>اینترفرون بتا -1-A</vt:lpstr>
      <vt:lpstr>اقدامات درمانی</vt:lpstr>
      <vt:lpstr>نقش کورتیکواستروئیدها</vt:lpstr>
      <vt:lpstr>درمان های ضد ویروسی  </vt:lpstr>
      <vt:lpstr>رمدسیور</vt:lpstr>
      <vt:lpstr>رمدسیور</vt:lpstr>
      <vt:lpstr>توسیلیزومب  (اکتمرا-تمزیوا)</vt:lpstr>
      <vt:lpstr>توسیلیزومب  (اکتمرا-تمزیوا)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2021-07-27T07:50:21Z</dcterms:modified>
</cp:coreProperties>
</file>