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>
        <p:scale>
          <a:sx n="40" d="100"/>
          <a:sy n="40" d="100"/>
        </p:scale>
        <p:origin x="-1818" y="-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527E4193-35DE-4A54-9E84-717BDD352B53}" type="datetimeFigureOut">
              <a:rPr lang="fa-IR" smtClean="0"/>
              <a:t>01/03/1443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DE3C191-9235-43BC-95E2-C9EC3609D94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13520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3510FCFE-D4CA-414F-ACC1-A39ECB26BE60}" type="datetimeFigureOut">
              <a:rPr lang="fa-IR" smtClean="0"/>
              <a:t>01/03/1443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C9E6AEF4-011A-416A-AF27-31C4C4B3A53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063146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35CA4-E1A5-4B9F-85F6-1B09E003F026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2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81F1-010A-4769-A6EC-163E99A2B76F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9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DCBC-84B5-48AB-9A62-62C6CBFCBAE1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03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0C46-70DF-45E3-9D68-50DEAE03DA1C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63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B5F7-87A4-48C2-8C79-BBC68DC74A2D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388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CEA9-D1BC-43D9-9F78-09B0F9A1BF8E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47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FFB9-871C-466C-BDB7-D75953F8D2DB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48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FFD4-6920-495A-AA1F-551E835CA12F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F0FD-E88C-4226-AE65-5F97B8C6E112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3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71C5-831C-4952-9082-E25BF6924FC8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1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F89F1-9078-4177-B9A0-8F5E9996E4D1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1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B401-D9A1-4A69-8E2D-0174F08DF42E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87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5A36-118E-4536-907A-C377BFBC7DA6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7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63EA2-78C8-4C96-94B9-2575E6BD65BB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3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487E-3A93-418F-84B8-E64B3B284403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6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EEF5E-979E-4750-BB1B-5E06FF3C76AC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1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B753B-0CC7-475B-94D1-1F73662A68AC}" type="datetime1">
              <a:rPr lang="en-US" smtClean="0"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6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hdr="0" dt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liativeiran.ir/" TargetMode="External"/><Relationship Id="rId2" Type="http://schemas.openxmlformats.org/officeDocument/2006/relationships/hyperlink" Target="mailto:amidhazini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40632" y="2406314"/>
            <a:ext cx="9914021" cy="1881055"/>
          </a:xfrm>
        </p:spPr>
        <p:txBody>
          <a:bodyPr>
            <a:normAutofit/>
          </a:bodyPr>
          <a:lstStyle/>
          <a:p>
            <a:pPr rtl="1"/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History of Palliative Care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0" y="4884821"/>
            <a:ext cx="11044989" cy="1973180"/>
          </a:xfrm>
        </p:spPr>
        <p:txBody>
          <a:bodyPr/>
          <a:lstStyle/>
          <a:p>
            <a:pPr marL="0" indent="0" algn="ctr" rtl="1">
              <a:buFontTx/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Abdolrahim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Hazini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rtl="1">
              <a:buFontTx/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rtl="1">
              <a:buFontTx/>
              <a:buNone/>
            </a:pPr>
            <a:endParaRPr lang="fa-IR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CA13858-3E20-4E42-891D-C0EDD97A85EC}" type="slidenum">
              <a:rPr lang="en-CA" sz="1400"/>
              <a:pPr/>
              <a:t>1</a:t>
            </a:fld>
            <a:endParaRPr lang="en-CA" sz="1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63" y="48126"/>
            <a:ext cx="1762766" cy="1689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" y="96252"/>
            <a:ext cx="1708482" cy="1567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2074" y="491563"/>
            <a:ext cx="6165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600" b="1" dirty="0" smtClean="0">
                <a:solidFill>
                  <a:srgbClr val="FF0000"/>
                </a:solidFill>
              </a:rPr>
              <a:t>وبینار کلیات </a:t>
            </a:r>
            <a:r>
              <a:rPr lang="fa-IR" sz="1600" b="1" dirty="0" smtClean="0">
                <a:solidFill>
                  <a:srgbClr val="FF0000"/>
                </a:solidFill>
              </a:rPr>
              <a:t>مراقبت </a:t>
            </a:r>
            <a:r>
              <a:rPr lang="fa-IR" sz="1600" b="1" dirty="0">
                <a:solidFill>
                  <a:srgbClr val="FF0000"/>
                </a:solidFill>
              </a:rPr>
              <a:t>ح</a:t>
            </a:r>
            <a:r>
              <a:rPr lang="fa-IR" sz="1600" b="1" dirty="0" smtClean="0">
                <a:solidFill>
                  <a:srgbClr val="FF0000"/>
                </a:solidFill>
              </a:rPr>
              <a:t>مایتی سکینی </a:t>
            </a:r>
            <a:r>
              <a:rPr lang="fa-IR" sz="1600" b="1" dirty="0">
                <a:solidFill>
                  <a:srgbClr val="FF0000"/>
                </a:solidFill>
              </a:rPr>
              <a:t>در بیماریهای سخت </a:t>
            </a:r>
            <a:r>
              <a:rPr lang="fa-IR" sz="1600" b="1" dirty="0" smtClean="0">
                <a:solidFill>
                  <a:srgbClr val="FF0000"/>
                </a:solidFill>
              </a:rPr>
              <a:t>درمان</a:t>
            </a:r>
          </a:p>
          <a:p>
            <a:pPr algn="ctr"/>
            <a:r>
              <a:rPr lang="fa-IR" sz="1600" b="1" dirty="0" smtClean="0">
                <a:solidFill>
                  <a:srgbClr val="FF0000"/>
                </a:solidFill>
              </a:rPr>
              <a:t>19مرداد 1400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201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980AE95-644A-451E-951D-265B5F9A876C}" type="slidenum">
              <a:rPr lang="en-CA" sz="1400"/>
              <a:pPr/>
              <a:t>10</a:t>
            </a:fld>
            <a:endParaRPr lang="en-CA" sz="1400"/>
          </a:p>
        </p:txBody>
      </p:sp>
      <p:pic>
        <p:nvPicPr>
          <p:cNvPr id="13315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1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9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6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41463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Palliative care center of Tehran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33136" y="1628776"/>
            <a:ext cx="11758863" cy="5229225"/>
          </a:xfrm>
        </p:spPr>
        <p:txBody>
          <a:bodyPr>
            <a:normAutofit/>
          </a:bodyPr>
          <a:lstStyle/>
          <a:p>
            <a:pPr algn="l" rtl="0">
              <a:lnSpc>
                <a:spcPct val="150000"/>
              </a:lnSpc>
              <a:buFontTx/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Establishment date </a:t>
            </a:r>
          </a:p>
          <a:p>
            <a:pPr algn="l" rtl="0">
              <a:lnSpc>
                <a:spcPct val="150000"/>
              </a:lnSpc>
              <a:buFontTx/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Centers location </a:t>
            </a:r>
          </a:p>
          <a:p>
            <a:pPr algn="l" rtl="0">
              <a:lnSpc>
                <a:spcPct val="150000"/>
              </a:lnSpc>
              <a:buFontTx/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Achievements in palliative care in Tehran till 2019</a:t>
            </a:r>
          </a:p>
          <a:p>
            <a:pPr algn="l" rtl="0">
              <a:lnSpc>
                <a:spcPct val="150000"/>
              </a:lnSpc>
              <a:buFontTx/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Cooperation with health centers and hospitals</a:t>
            </a:r>
          </a:p>
          <a:p>
            <a:pPr algn="l" rtl="0">
              <a:lnSpc>
                <a:spcPct val="150000"/>
              </a:lnSpc>
              <a:buFontTx/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Colleagues of centers and hospitals</a:t>
            </a:r>
          </a:p>
          <a:p>
            <a:pPr algn="l" rtl="0">
              <a:buFontTx/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C434946-E198-452E-8C15-BF9699975D7D}" type="slidenum">
              <a:rPr lang="en-CA" sz="1400"/>
              <a:pPr/>
              <a:t>11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0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50800"/>
            <a:ext cx="12192000" cy="1570038"/>
          </a:xfrm>
        </p:spPr>
        <p:txBody>
          <a:bodyPr/>
          <a:lstStyle/>
          <a:p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Patients statistics covered in Tehran Province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0" y="1844676"/>
            <a:ext cx="12192000" cy="5013325"/>
          </a:xfrm>
        </p:spPr>
        <p:txBody>
          <a:bodyPr>
            <a:normAutofit/>
          </a:bodyPr>
          <a:lstStyle/>
          <a:p>
            <a:pPr algn="l" rtl="0">
              <a:buFontTx/>
              <a:buChar char="-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2013 to 2019</a:t>
            </a:r>
          </a:p>
          <a:p>
            <a:pPr algn="l" rtl="0">
              <a:buFontTx/>
              <a:buChar char="-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7600 patients</a:t>
            </a:r>
          </a:p>
          <a:p>
            <a:pPr algn="l" rtl="0">
              <a:buFontTx/>
              <a:buChar char="-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79% (6004): cancer patients</a:t>
            </a:r>
          </a:p>
          <a:p>
            <a:pPr algn="l" rtl="0">
              <a:buFontTx/>
              <a:buChar char="-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21% (1596): other diseases</a:t>
            </a:r>
          </a:p>
          <a:p>
            <a:pPr algn="l" rtl="0">
              <a:buFontTx/>
              <a:buChar char="-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90% (6825): end-staged patients</a:t>
            </a:r>
          </a:p>
          <a:p>
            <a:pPr algn="l" rtl="0">
              <a:buFontTx/>
              <a:buChar char="-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Nearly 4700 died at home</a:t>
            </a:r>
          </a:p>
          <a:p>
            <a:pPr algn="l" rtl="0">
              <a:buFontTx/>
              <a:buChar char="-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Covered in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charity organization</a:t>
            </a:r>
          </a:p>
          <a:p>
            <a:pPr marL="0" indent="0" algn="l" rtl="0">
              <a:buFontTx/>
              <a:buNone/>
              <a:defRPr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303A627-5B76-49E7-9087-0C8FEBB0B3B1}" type="slidenum">
              <a:rPr lang="en-CA" sz="1400"/>
              <a:pPr/>
              <a:t>12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6744" y="6306057"/>
            <a:ext cx="6297612" cy="365125"/>
          </a:xfrm>
        </p:spPr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BBDAAB5-4E85-4C54-8313-8D40813F245D}" type="slidenum">
              <a:rPr lang="en-CA" sz="1400"/>
              <a:pPr/>
              <a:t>13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9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157412" cy="3573463"/>
          </a:xfrm>
        </p:spPr>
      </p:pic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9C5A5DD-03F8-4F97-9590-9A9639ED5DF9}" type="slidenum">
              <a:rPr lang="en-CA" sz="1400"/>
              <a:pPr/>
              <a:t>14</a:t>
            </a:fld>
            <a:endParaRPr lang="en-CA" sz="1400"/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/>
          <a:stretch>
            <a:fillRect/>
          </a:stretch>
        </p:blipFill>
        <p:spPr bwMode="auto">
          <a:xfrm>
            <a:off x="2646947" y="3573463"/>
            <a:ext cx="8085221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/>
          <a:stretch>
            <a:fillRect/>
          </a:stretch>
        </p:blipFill>
        <p:spPr>
          <a:xfrm>
            <a:off x="6112042" y="0"/>
            <a:ext cx="6079958" cy="6858000"/>
          </a:xfrm>
        </p:spPr>
      </p:pic>
      <p:sp>
        <p:nvSpPr>
          <p:cNvPr id="18435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B62246-A037-459C-B0A8-DD0E2745B038}" type="slidenum">
              <a:rPr lang="en-CA" sz="1400"/>
              <a:pPr/>
              <a:t>15</a:t>
            </a:fld>
            <a:endParaRPr lang="en-CA" sz="1400"/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/>
          <a:stretch>
            <a:fillRect/>
          </a:stretch>
        </p:blipFill>
        <p:spPr bwMode="auto">
          <a:xfrm>
            <a:off x="-1" y="0"/>
            <a:ext cx="63286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31287DF-CC4C-48A0-BEA5-A67B63B80F9A}" type="slidenum">
              <a:rPr lang="en-CA" sz="1400"/>
              <a:pPr/>
              <a:t>16</a:t>
            </a:fld>
            <a:endParaRPr lang="en-CA" sz="1400"/>
          </a:p>
        </p:txBody>
      </p:sp>
      <p:pic>
        <p:nvPicPr>
          <p:cNvPr id="1945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0673" y="3357564"/>
            <a:ext cx="8349916" cy="3500437"/>
          </a:xfrm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181474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15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5DDCDFA-96D7-472A-85EA-8452BECE5D1E}" type="slidenum">
              <a:rPr lang="en-CA" sz="1400"/>
              <a:pPr/>
              <a:t>17</a:t>
            </a:fld>
            <a:endParaRPr lang="en-CA" sz="1400"/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27" y="3573463"/>
            <a:ext cx="6320589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  <p:pic>
        <p:nvPicPr>
          <p:cNvPr id="20482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4105" y="1"/>
            <a:ext cx="7194884" cy="3573463"/>
          </a:xfrm>
        </p:spPr>
      </p:pic>
    </p:spTree>
    <p:extLst>
      <p:ext uri="{BB962C8B-B14F-4D97-AF65-F5344CB8AC3E}">
        <p14:creationId xmlns:p14="http://schemas.microsoft.com/office/powerpoint/2010/main" val="35245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256421" cy="3702050"/>
          </a:xfrm>
        </p:spPr>
      </p:pic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4366D0D-F40B-4149-A1A9-7CAB2234F1C2}" type="slidenum">
              <a:rPr lang="en-CA" sz="1400"/>
              <a:pPr/>
              <a:t>18</a:t>
            </a:fld>
            <a:endParaRPr lang="en-CA" sz="1400"/>
          </a:p>
        </p:txBody>
      </p:sp>
      <p:pic>
        <p:nvPicPr>
          <p:cNvPr id="2150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53" y="3591928"/>
            <a:ext cx="541421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/>
          <a:stretch>
            <a:fillRect/>
          </a:stretch>
        </p:blipFill>
        <p:spPr>
          <a:xfrm>
            <a:off x="0" y="44450"/>
            <a:ext cx="12192000" cy="6813550"/>
          </a:xfrm>
        </p:spPr>
      </p:pic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86DF7C-DAAD-47DA-9777-3A6A440A26D7}" type="slidenum">
              <a:rPr lang="en-CA" sz="1400"/>
              <a:pPr/>
              <a:t>19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84313"/>
          </a:xfrm>
        </p:spPr>
        <p:txBody>
          <a:bodyPr/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Outline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01578" y="1508544"/>
            <a:ext cx="11085095" cy="5084762"/>
          </a:xfrm>
        </p:spPr>
        <p:txBody>
          <a:bodyPr/>
          <a:lstStyle/>
          <a:p>
            <a:pPr marL="400050" lvl="1" indent="0" algn="l" rtl="0">
              <a:buFontTx/>
              <a:buNone/>
              <a:defRPr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lvl="1" algn="l" rtl="0">
              <a:buFontTx/>
              <a:buChar char="-"/>
              <a:defRPr/>
            </a:pP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30-year experience of clinical oncology</a:t>
            </a:r>
          </a:p>
          <a:p>
            <a:pPr lvl="1" algn="l" rtl="0">
              <a:buFontTx/>
              <a:buChar char="-"/>
              <a:defRPr/>
            </a:pP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 of palliative care activities in Iran (reasons/start/continuance)</a:t>
            </a:r>
          </a:p>
          <a:p>
            <a:pPr lvl="1" algn="l" rtl="0">
              <a:buFontTx/>
              <a:buChar char="-"/>
              <a:defRPr/>
            </a:pP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Palliative care achievements</a:t>
            </a:r>
          </a:p>
          <a:p>
            <a:pPr lvl="1" algn="l" rtl="0">
              <a:buFontTx/>
              <a:buChar char="-"/>
              <a:defRPr/>
            </a:pP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challenges</a:t>
            </a:r>
          </a:p>
          <a:p>
            <a:pPr lvl="1" algn="l" rtl="0">
              <a:buFontTx/>
              <a:buChar char="-"/>
              <a:defRPr/>
            </a:pP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Prospective</a:t>
            </a:r>
          </a:p>
          <a:p>
            <a:pPr lvl="1" algn="l" rtl="0">
              <a:buFontTx/>
              <a:buChar char="-"/>
              <a:defRPr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 rtl="0">
              <a:buFontTx/>
              <a:buChar char="-"/>
              <a:defRPr/>
            </a:pP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529776A-7E10-44B7-AB2F-944824EE234A}" type="slidenum">
              <a:rPr lang="en-CA" sz="1400"/>
              <a:pPr/>
              <a:t>2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14218" y="6306057"/>
            <a:ext cx="6297612" cy="365125"/>
          </a:xfrm>
        </p:spPr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97000"/>
          </a:xfrm>
        </p:spPr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Palliative care center of Golestan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EDA6812-B6E7-4D82-91AB-6E645D7D7DBB}" type="slidenum">
              <a:rPr lang="en-CA" sz="1400"/>
              <a:pPr/>
              <a:t>20</a:t>
            </a:fld>
            <a:endParaRPr lang="en-CA" sz="140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97000"/>
            <a:ext cx="12192000" cy="5461000"/>
          </a:xfrm>
        </p:spPr>
        <p:txBody>
          <a:bodyPr>
            <a:normAutofit/>
          </a:bodyPr>
          <a:lstStyle/>
          <a:p>
            <a:pPr algn="l" rtl="0">
              <a:buFontTx/>
              <a:buChar char="-"/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 of debut</a:t>
            </a:r>
          </a:p>
          <a:p>
            <a:pPr algn="l" rtl="0">
              <a:buFontTx/>
              <a:buChar char="-"/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Centers location</a:t>
            </a:r>
          </a:p>
          <a:p>
            <a:pPr algn="just" rtl="0">
              <a:buFontTx/>
              <a:buChar char="-"/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Centers and hospitals involved in palliative care</a:t>
            </a:r>
          </a:p>
          <a:p>
            <a:pPr algn="just" rtl="0">
              <a:buFontTx/>
              <a:buChar char="-"/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Achievements in palliative care in Golestan till 2019</a:t>
            </a:r>
          </a:p>
          <a:p>
            <a:pPr algn="just" rtl="0">
              <a:buFontTx/>
              <a:buChar char="-"/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Colleagues of centers and hospitals</a:t>
            </a:r>
          </a:p>
          <a:p>
            <a:pPr algn="just" rtl="0">
              <a:buFontTx/>
              <a:buChar char="-"/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Prospective of Golestan in palliative care</a:t>
            </a:r>
          </a:p>
          <a:p>
            <a:pPr marL="0" indent="0" algn="just" rtl="0">
              <a:buFontTx/>
              <a:buNone/>
              <a:defRPr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91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155576"/>
            <a:ext cx="12192000" cy="1446213"/>
          </a:xfrm>
        </p:spPr>
        <p:txBody>
          <a:bodyPr/>
          <a:lstStyle/>
          <a:p>
            <a:pPr rtl="0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Patients statistics covered in Golestan Province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770021" y="1058780"/>
            <a:ext cx="11421979" cy="5799222"/>
          </a:xfrm>
        </p:spPr>
        <p:txBody>
          <a:bodyPr>
            <a:noAutofit/>
          </a:bodyPr>
          <a:lstStyle/>
          <a:p>
            <a:pPr algn="l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From 2015 to 2019: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Nearly 3000 patients: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70% (2100): cancer patients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20% (600): advanced chronic diseases 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10% (300): Psychological counseling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more than 210 of patients died at homes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600 died</a:t>
            </a:r>
          </a:p>
          <a:p>
            <a:pPr algn="l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Home-care patients: (during 6 months)</a:t>
            </a:r>
          </a:p>
          <a:p>
            <a:pPr algn="l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400 patients</a:t>
            </a:r>
          </a:p>
          <a:p>
            <a:pPr algn="l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70% (280) of patients died at homes</a:t>
            </a:r>
          </a:p>
          <a:p>
            <a:pPr algn="l">
              <a:buFontTx/>
              <a:buChar char="-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7F73F9D-B6FD-4DE5-907B-B448093BC0EA}" type="slidenum">
              <a:rPr lang="en-CA" sz="1400"/>
              <a:pPr/>
              <a:t>21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54261" y="6492875"/>
            <a:ext cx="6297612" cy="365125"/>
          </a:xfrm>
        </p:spPr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7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453" y="976043"/>
            <a:ext cx="8710863" cy="4971317"/>
          </a:xfrm>
        </p:spPr>
      </p:pic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C4C5E3A-B40D-4694-9F3C-4B9846F7FF3E}" type="slidenum">
              <a:rPr lang="en-CA" sz="1400"/>
              <a:pPr/>
              <a:t>22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25C1191-2A9D-448B-8345-8DFC966A58DF}" type="slidenum">
              <a:rPr lang="en-CA" sz="1400"/>
              <a:pPr/>
              <a:t>23</a:t>
            </a:fld>
            <a:endParaRPr lang="en-CA" sz="1400"/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r="21651"/>
          <a:stretch>
            <a:fillRect/>
          </a:stretch>
        </p:blipFill>
        <p:spPr bwMode="auto">
          <a:xfrm>
            <a:off x="7344833" y="6350"/>
            <a:ext cx="4819651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8656" r="20863" b="8656"/>
          <a:stretch>
            <a:fillRect/>
          </a:stretch>
        </p:blipFill>
        <p:spPr bwMode="auto">
          <a:xfrm>
            <a:off x="35985" y="7938"/>
            <a:ext cx="7308849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21021" r="5478" b="10184"/>
          <a:stretch>
            <a:fillRect/>
          </a:stretch>
        </p:blipFill>
        <p:spPr bwMode="auto">
          <a:xfrm>
            <a:off x="1" y="2420938"/>
            <a:ext cx="734483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4724400"/>
            <a:ext cx="734483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6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4560A71-071C-459E-A1AA-D5EC641AB308}" type="slidenum">
              <a:rPr lang="en-CA" sz="1400"/>
              <a:pPr/>
              <a:t>24</a:t>
            </a:fld>
            <a:endParaRPr lang="en-CA" sz="1400"/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/>
          <a:stretch>
            <a:fillRect/>
          </a:stretch>
        </p:blipFill>
        <p:spPr bwMode="auto">
          <a:xfrm>
            <a:off x="0" y="0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B6476B5-115C-4E3A-9EB2-477974579ECE}" type="slidenum">
              <a:rPr lang="en-CA" sz="1400"/>
              <a:pPr/>
              <a:t>25</a:t>
            </a:fld>
            <a:endParaRPr lang="en-CA" sz="1400"/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9810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63" y="3357562"/>
            <a:ext cx="5919537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20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27A8076-0EF9-4717-9D32-A563A04491FF}" type="slidenum">
              <a:rPr lang="en-CA" sz="1400"/>
              <a:pPr/>
              <a:t>26</a:t>
            </a:fld>
            <a:endParaRPr lang="en-CA" sz="1400"/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9" y="1"/>
            <a:ext cx="670560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3500439"/>
            <a:ext cx="6930189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297612" cy="365125"/>
          </a:xfrm>
        </p:spPr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E88B8E9-DFCC-4D2B-A6E6-27EDC5310EB3}" type="slidenum">
              <a:rPr lang="en-CA" sz="1400"/>
              <a:pPr/>
              <a:t>27</a:t>
            </a:fld>
            <a:endParaRPr lang="en-CA" sz="1400"/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1"/>
            <a:ext cx="9553074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/>
          <a:stretch>
            <a:fillRect/>
          </a:stretch>
        </p:blipFill>
        <p:spPr bwMode="auto">
          <a:xfrm>
            <a:off x="4884821" y="100014"/>
            <a:ext cx="5334000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4884821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24063" y="6492875"/>
            <a:ext cx="6297612" cy="365125"/>
          </a:xfrm>
        </p:spPr>
        <p:txBody>
          <a:bodyPr/>
          <a:lstStyle/>
          <a:p>
            <a:r>
              <a:rPr lang="fa-IR" sz="1050" smtClean="0"/>
              <a:t>دوره مقدماتی  کنفرانس ادواری مراقبت تسکینی در بیماریهای سخت درمان - زمستان 1398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977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808DF6-7393-40D5-824B-87B1E8B144B8}" type="slidenum">
              <a:rPr lang="en-CA" sz="1400"/>
              <a:pPr/>
              <a:t>28</a:t>
            </a:fld>
            <a:endParaRPr lang="en-CA" sz="1400"/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-82550"/>
            <a:ext cx="12192000" cy="1063625"/>
          </a:xfrm>
        </p:spPr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Results of palliative care in Iran  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0" y="1125538"/>
            <a:ext cx="12192000" cy="5732462"/>
          </a:xfrm>
        </p:spPr>
        <p:txBody>
          <a:bodyPr/>
          <a:lstStyle/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Removing cancer phobia and turning it into living with cancer</a:t>
            </a:r>
          </a:p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Removing social problems based on cured people</a:t>
            </a:r>
          </a:p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release of many private and public hospitals beds for other patients and diseases</a:t>
            </a:r>
          </a:p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Changing the mode of treatment from clinic/hospital-visit to home-visit and home-care</a:t>
            </a:r>
          </a:p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Increasing survival rate in cancer patients</a:t>
            </a:r>
          </a:p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Promoting good death among cancer patients</a:t>
            </a:r>
          </a:p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Increasing the quality of faith and life expectancy</a:t>
            </a:r>
          </a:p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Increasing the quality of dying especially in end-staged patients</a:t>
            </a:r>
          </a:p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Maintaining the human dignity of the patients</a:t>
            </a:r>
          </a:p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Injection of hope and vitality to patients (hope therapy)</a:t>
            </a:r>
          </a:p>
          <a:p>
            <a:pPr algn="just" rtl="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Improving the life quality of the patient's last days</a:t>
            </a:r>
          </a:p>
          <a:p>
            <a:pPr algn="just" rtl="0">
              <a:buFontTx/>
              <a:buChar char="-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ECD74F-A148-40CD-9B34-F213C985F1AF}" type="slidenum">
              <a:rPr lang="en-CA" sz="1400"/>
              <a:pPr/>
              <a:t>29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987397" y="6492875"/>
            <a:ext cx="6297612" cy="365125"/>
          </a:xfrm>
        </p:spPr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35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A02EE53-8143-48C3-9599-920EACAE0342}" type="slidenum">
              <a:rPr lang="en-CA" sz="1400"/>
              <a:pPr/>
              <a:t>3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297612" cy="365125"/>
          </a:xfrm>
        </p:spPr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-44450"/>
            <a:ext cx="12192000" cy="646113"/>
          </a:xfrm>
        </p:spPr>
        <p:txBody>
          <a:bodyPr/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Results of palliative care in Iran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6250"/>
            <a:ext cx="12192000" cy="6381750"/>
          </a:xfrm>
        </p:spPr>
        <p:txBody>
          <a:bodyPr/>
          <a:lstStyle/>
          <a:p>
            <a:pPr marL="0" indent="0" algn="l" rtl="0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Decreasing major hospital mortality in cancer patients</a:t>
            </a:r>
          </a:p>
          <a:p>
            <a:pPr marL="0" indent="0" algn="just" rtl="0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Satisfaction of the patient and relatives from treatment process/condition up to 97%</a:t>
            </a:r>
          </a:p>
          <a:p>
            <a:pPr marL="0" indent="0" algn="just" rtl="0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Transferring the patient's hospital bed from the hospital to her/his own home (hospice/ICU-care at home)</a:t>
            </a:r>
          </a:p>
          <a:p>
            <a:pPr marL="0" indent="0" algn="just" rtl="0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Doctor on call, Phone counseling, 24 h- 7 days- 30 days- 365 days</a:t>
            </a:r>
          </a:p>
          <a:p>
            <a:pPr marL="0" indent="0" algn="l" rtl="0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Improving the quality of treatment for cancer patients</a:t>
            </a:r>
          </a:p>
          <a:p>
            <a:pPr marL="0" indent="0" algn="l" rtl="0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Decreasing the burnout of hospital staff and patients</a:t>
            </a:r>
          </a:p>
          <a:p>
            <a:pPr marL="0" indent="0" algn="just" rtl="0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Decreasing the costs of treatment for the patient and the hospitals up to 30%</a:t>
            </a:r>
          </a:p>
          <a:p>
            <a:pPr algn="l" rtl="0">
              <a:buFontTx/>
              <a:buChar char="-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fake-CPR</a:t>
            </a:r>
          </a:p>
          <a:p>
            <a:pPr algn="l" rtl="0">
              <a:buFontTx/>
              <a:buChar char="-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Fighting with the misconceptions of cancer patients</a:t>
            </a:r>
          </a:p>
          <a:p>
            <a:pPr algn="l" rtl="0">
              <a:buFontTx/>
              <a:buChar char="-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Optimal management of the patient and the treatment process</a:t>
            </a:r>
          </a:p>
          <a:p>
            <a:pPr algn="l" rtl="0">
              <a:buFontTx/>
              <a:buChar char="-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a comprehensive model for palliative care in Iran</a:t>
            </a:r>
          </a:p>
          <a:p>
            <a:pPr algn="l" rtl="0">
              <a:buFontTx/>
              <a:buChar char="-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philanthropists in several provinces to help patients</a:t>
            </a:r>
          </a:p>
          <a:p>
            <a:pPr algn="l" rtl="0">
              <a:buFontTx/>
              <a:buChar char="-"/>
              <a:defRPr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buFontTx/>
              <a:buNone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BD4E5CF-E54A-4946-9493-1EFDE4426224}" type="slidenum">
              <a:rPr lang="en-CA" sz="1400"/>
              <a:pPr/>
              <a:t>30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894388" y="6492875"/>
            <a:ext cx="6297612" cy="365125"/>
          </a:xfrm>
        </p:spPr>
        <p:txBody>
          <a:bodyPr/>
          <a:lstStyle/>
          <a:p>
            <a:r>
              <a:rPr lang="fa-IR" sz="1200" smtClean="0"/>
              <a:t>دوره مقدماتی  کنفرانس ادواری مراقبت تسکینی در بیماریهای سخت درمان - زمستان 1398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500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58013"/>
          </a:xfrm>
        </p:spPr>
      </p:pic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4EEDF92-5CD8-4D08-8949-D245A6DF5060}" type="slidenum">
              <a:rPr lang="en-CA" sz="1400"/>
              <a:pPr/>
              <a:t>31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-79375"/>
            <a:ext cx="9119937" cy="1636713"/>
          </a:xfrm>
        </p:spPr>
        <p:txBody>
          <a:bodyPr/>
          <a:lstStyle/>
          <a:p>
            <a:pPr algn="ctr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A comprehensive model for palliative care </a:t>
            </a:r>
            <a:br>
              <a:rPr lang="it-IT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Iran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0" y="1557338"/>
            <a:ext cx="10491537" cy="5300662"/>
          </a:xfrm>
        </p:spPr>
        <p:txBody>
          <a:bodyPr>
            <a:normAutofit/>
          </a:bodyPr>
          <a:lstStyle/>
          <a:p>
            <a:pPr algn="just" rtl="0"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Model of work for palliative care in order to cancer control program in Iran</a:t>
            </a:r>
          </a:p>
          <a:p>
            <a:pPr algn="l" rtl="0">
              <a:buFontTx/>
              <a:buChar char="-"/>
            </a:pP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Integrative Hospitals Base palliative home care</a:t>
            </a:r>
          </a:p>
          <a:p>
            <a:pPr algn="l" rtl="0">
              <a:buFontTx/>
              <a:buChar char="-"/>
            </a:pP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Hospice-care at home</a:t>
            </a:r>
          </a:p>
          <a:p>
            <a:pPr algn="just" rtl="0"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Integration of palliative care teams into hospitals in the country (Iran)</a:t>
            </a:r>
          </a:p>
          <a:p>
            <a:pPr algn="just" rtl="0"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Integration of palliative care with clinical services all over the country (Iran)</a:t>
            </a:r>
          </a:p>
          <a:p>
            <a:pPr algn="just" rtl="0">
              <a:buFontTx/>
              <a:buChar char="-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Tx/>
              <a:buChar char="-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A019D28-FBC4-44DE-93F2-23059613B0C6}" type="slidenum">
              <a:rPr lang="en-CA" sz="1400"/>
              <a:pPr/>
              <a:t>32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7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244476"/>
            <a:ext cx="12192000" cy="923925"/>
          </a:xfrm>
        </p:spPr>
        <p:txBody>
          <a:bodyPr/>
          <a:lstStyle/>
          <a:p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Obstacles and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6568" y="1339267"/>
            <a:ext cx="12192000" cy="5157787"/>
          </a:xfrm>
        </p:spPr>
        <p:txBody>
          <a:bodyPr>
            <a:normAutofit/>
          </a:bodyPr>
          <a:lstStyle/>
          <a:p>
            <a:pPr marL="0" indent="0" algn="just" rtl="0">
              <a:lnSpc>
                <a:spcPct val="200000"/>
              </a:lnSpc>
              <a:buFontTx/>
              <a:buNone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Resistance and opposition of many cancer specialists</a:t>
            </a:r>
          </a:p>
          <a:p>
            <a:pPr algn="just" rtl="0">
              <a:lnSpc>
                <a:spcPct val="200000"/>
              </a:lnSpc>
              <a:buFontTx/>
              <a:buChar char="-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Opposition of the Health system officials in Iran</a:t>
            </a:r>
          </a:p>
          <a:p>
            <a:pPr algn="just" rtl="0">
              <a:lnSpc>
                <a:spcPct val="200000"/>
              </a:lnSpc>
              <a:buFontTx/>
              <a:buChar char="-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Opposition of many hospital officials</a:t>
            </a:r>
          </a:p>
          <a:p>
            <a:pPr algn="just" rtl="0">
              <a:lnSpc>
                <a:spcPct val="200000"/>
              </a:lnSpc>
              <a:buFontTx/>
              <a:buChar char="-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Opposition of many relevant drugs and other companies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B66D1A2-138E-474A-8C22-E5EC5F20BB5A}" type="slidenum">
              <a:rPr lang="en-CA" sz="1400"/>
              <a:pPr/>
              <a:t>33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80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-4763"/>
            <a:ext cx="12192000" cy="696913"/>
          </a:xfrm>
        </p:spPr>
        <p:txBody>
          <a:bodyPr>
            <a:normAutofit fontScale="90000"/>
          </a:bodyPr>
          <a:lstStyle/>
          <a:p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Future Prospective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2150"/>
            <a:ext cx="9745579" cy="6165850"/>
          </a:xfrm>
        </p:spPr>
        <p:txBody>
          <a:bodyPr/>
          <a:lstStyle/>
          <a:p>
            <a:pPr algn="just" rtl="0">
              <a:buFontTx/>
              <a:buChar char="-"/>
              <a:defRPr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Establishment a comprehensive model for palliative care in Iran</a:t>
            </a:r>
          </a:p>
          <a:p>
            <a:pPr algn="just" rtl="0">
              <a:buFontTx/>
              <a:buChar char="-"/>
              <a:defRPr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palliative care with clinical services all over the country (Iran)</a:t>
            </a:r>
          </a:p>
          <a:p>
            <a:pPr algn="just" rtl="0">
              <a:buFontTx/>
              <a:buChar char="-"/>
              <a:defRPr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health treatment approaches in the health system</a:t>
            </a:r>
          </a:p>
          <a:p>
            <a:pPr algn="just" rtl="0">
              <a:buFontTx/>
              <a:buChar char="-"/>
              <a:defRPr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the attitude of the country's cancer experts towards palliative care and clinical oncology</a:t>
            </a:r>
          </a:p>
          <a:p>
            <a:pPr algn="just" rtl="0">
              <a:buFontTx/>
              <a:buChar char="-"/>
              <a:defRPr/>
            </a:pP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philanthropists in whole country to help patients especially end-staged ones</a:t>
            </a:r>
          </a:p>
          <a:p>
            <a:pPr algn="just" rtl="0">
              <a:buFontTx/>
              <a:buChar char="-"/>
              <a:defRPr/>
            </a:pPr>
            <a:endParaRPr lang="en-US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lnSpc>
                <a:spcPct val="150000"/>
              </a:lnSpc>
              <a:buFontTx/>
              <a:buNone/>
              <a:defRPr/>
            </a:pP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96B23E4-45B1-42DC-B34A-8D662FD11E90}" type="slidenum">
              <a:rPr lang="en-CA" sz="1400"/>
              <a:pPr/>
              <a:t>34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90155" y="6492875"/>
            <a:ext cx="6297612" cy="365125"/>
          </a:xfrm>
        </p:spPr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40631" y="1689410"/>
            <a:ext cx="9456280" cy="76835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Abdolrahim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Hazini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02568"/>
            <a:ext cx="12192000" cy="4355433"/>
          </a:xfrm>
        </p:spPr>
        <p:txBody>
          <a:bodyPr>
            <a:normAutofit/>
          </a:bodyPr>
          <a:lstStyle/>
          <a:p>
            <a:pPr algn="ctr">
              <a:buFontTx/>
              <a:buChar char="-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Hematologist - Oncologist From Italy</a:t>
            </a:r>
          </a:p>
          <a:p>
            <a:pPr algn="ctr">
              <a:buFontTx/>
              <a:buChar char="-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Head of Dep. Of oncology and Palliative Care Unit</a:t>
            </a:r>
          </a:p>
          <a:p>
            <a:pPr algn="ctr">
              <a:buFontTx/>
              <a:buChar char="-"/>
              <a:defRPr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Firoozgar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Hospital Tehran – Iran</a:t>
            </a:r>
          </a:p>
          <a:p>
            <a:pPr algn="ctr">
              <a:buFontTx/>
              <a:buChar char="-"/>
              <a:defRPr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TEL: 0098-21-22416676</a:t>
            </a:r>
          </a:p>
          <a:p>
            <a:pPr marL="0" indent="0" algn="ctr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0098-9133047212</a:t>
            </a:r>
          </a:p>
          <a:p>
            <a:pPr marL="0" indent="0" algn="ctr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EMAIL: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amidhazini@gmail.com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web site: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www.Palliativeiran.ir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  <a:defRPr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0635E2B-8A05-4C56-9666-F4E45968111B}" type="slidenum">
              <a:rPr lang="en-CA" sz="1400"/>
              <a:pPr/>
              <a:t>35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100" smtClean="0"/>
              <a:t>دوره مقدماتی  کنفرانس ادواری مراقبت تسکینی در بیماریهای سخت درمان - زمستان 1398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45" y="0"/>
            <a:ext cx="1762766" cy="1689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" y="0"/>
            <a:ext cx="1708482" cy="15679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6452" y="521539"/>
            <a:ext cx="6165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dirty="0">
                <a:solidFill>
                  <a:srgbClr val="FF0000"/>
                </a:solidFill>
              </a:rPr>
              <a:t>دوره مقدماتی  </a:t>
            </a:r>
            <a:r>
              <a:rPr lang="fa-IR" dirty="0" smtClean="0">
                <a:solidFill>
                  <a:srgbClr val="FF0000"/>
                </a:solidFill>
              </a:rPr>
              <a:t>مراقبت </a:t>
            </a:r>
            <a:r>
              <a:rPr lang="fa-IR" dirty="0">
                <a:solidFill>
                  <a:srgbClr val="FF0000"/>
                </a:solidFill>
              </a:rPr>
              <a:t>تسکینی در بیماریهای سخت درمان </a:t>
            </a:r>
            <a:r>
              <a:rPr lang="fa-IR" dirty="0" smtClean="0"/>
              <a:t>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104776"/>
            <a:ext cx="12192000" cy="1323975"/>
          </a:xfrm>
        </p:spPr>
        <p:txBody>
          <a:bodyPr/>
          <a:lstStyle/>
          <a:p>
            <a:pPr rtl="1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The purposes and reasons of entering palliative care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0" y="1557338"/>
            <a:ext cx="12192000" cy="5300662"/>
          </a:xfrm>
        </p:spPr>
        <p:txBody>
          <a:bodyPr/>
          <a:lstStyle/>
          <a:p>
            <a:pPr algn="just" rtl="0">
              <a:buFontTx/>
              <a:buChar char="-"/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algn="just" rtl="0">
              <a:buFontTx/>
              <a:buChar char="-"/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A 30-year experience of clinical oncology</a:t>
            </a:r>
          </a:p>
          <a:p>
            <a:pPr algn="just" rtl="0">
              <a:buFontTx/>
              <a:buChar char="-"/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The incidence of cancer and mortality from cancer in Iran before palliative care entrance</a:t>
            </a:r>
          </a:p>
          <a:p>
            <a:pPr algn="just" rtl="0">
              <a:buFontTx/>
              <a:buChar char="-"/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Origin of palliative care activities in Iran</a:t>
            </a:r>
          </a:p>
          <a:p>
            <a:pPr algn="just" rtl="0">
              <a:buFontTx/>
              <a:buChar char="-"/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The motivation to enter palliative care and activities in this field</a:t>
            </a:r>
          </a:p>
          <a:p>
            <a:pPr algn="l" rtl="0">
              <a:buFontTx/>
              <a:buChar char="-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74A71A5-9038-436C-B4E2-1A94F769AAB8}" type="slidenum">
              <a:rPr lang="en-CA" sz="1400"/>
              <a:pPr/>
              <a:t>4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8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73263"/>
          </a:xfrm>
        </p:spPr>
        <p:txBody>
          <a:bodyPr/>
          <a:lstStyle/>
          <a:p>
            <a:r>
              <a:rPr lang="en-US" sz="4600" b="1" smtClean="0">
                <a:latin typeface="Times New Roman" pitchFamily="18" charset="0"/>
                <a:cs typeface="Times New Roman" pitchFamily="18" charset="0"/>
              </a:rPr>
              <a:t>Palliative care center of Esfahan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0" y="1242429"/>
            <a:ext cx="12192000" cy="4797425"/>
          </a:xfrm>
        </p:spPr>
        <p:txBody>
          <a:bodyPr/>
          <a:lstStyle/>
          <a:p>
            <a:pPr algn="l" rtl="0">
              <a:buFontTx/>
              <a:buChar char="-"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 of establishment </a:t>
            </a:r>
          </a:p>
          <a:p>
            <a:pPr algn="l" rtl="0">
              <a:buFontTx/>
              <a:buChar char="-"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of center</a:t>
            </a:r>
          </a:p>
          <a:p>
            <a:pPr algn="l" rtl="0">
              <a:buFontTx/>
              <a:buChar char="-"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numbers from origin till 2019</a:t>
            </a:r>
          </a:p>
          <a:p>
            <a:pPr algn="l" rtl="0">
              <a:buFontTx/>
              <a:buChar char="-"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participate and collaborate</a:t>
            </a:r>
          </a:p>
          <a:p>
            <a:pPr algn="l" rtl="0">
              <a:buFontTx/>
              <a:buChar char="-"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and cooperating with the university</a:t>
            </a:r>
          </a:p>
          <a:p>
            <a:pPr algn="l" rtl="0">
              <a:buFontTx/>
              <a:buChar char="-"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Cooperation with health centers and hospitals</a:t>
            </a:r>
          </a:p>
          <a:p>
            <a:pPr algn="l" rtl="0">
              <a:buFontTx/>
              <a:buChar char="-"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 colleagues</a:t>
            </a:r>
          </a:p>
          <a:p>
            <a:pPr marL="0" indent="0" algn="l" rtl="0">
              <a:lnSpc>
                <a:spcPct val="150000"/>
              </a:lnSpc>
              <a:buFontTx/>
              <a:buNone/>
              <a:defRPr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lnSpc>
                <a:spcPct val="150000"/>
              </a:lnSpc>
              <a:buFontTx/>
              <a:buNone/>
              <a:defRPr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lnSpc>
                <a:spcPct val="150000"/>
              </a:lnSpc>
              <a:buFontTx/>
              <a:buNone/>
              <a:defRPr/>
            </a:pPr>
            <a:endParaRPr lang="fa-IR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F9C045C-5622-4418-B489-B3CD3C5F022A}" type="slidenum">
              <a:rPr lang="en-CA" sz="1400"/>
              <a:pPr/>
              <a:t>5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69850"/>
            <a:ext cx="12192000" cy="1570038"/>
          </a:xfrm>
        </p:spPr>
        <p:txBody>
          <a:bodyPr/>
          <a:lstStyle/>
          <a:p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Patients statistics covered in Esfahan Province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12192000" cy="4876800"/>
          </a:xfrm>
        </p:spPr>
        <p:txBody>
          <a:bodyPr/>
          <a:lstStyle/>
          <a:p>
            <a:pPr algn="l" rtl="0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From 20123 to 2019</a:t>
            </a:r>
          </a:p>
          <a:p>
            <a:pPr algn="l" rtl="0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11500 patients</a:t>
            </a:r>
          </a:p>
          <a:p>
            <a:pPr algn="l" rtl="0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31% home-care patients</a:t>
            </a:r>
          </a:p>
          <a:p>
            <a:pPr algn="l" rtl="0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%66 end-staged patients</a:t>
            </a:r>
          </a:p>
          <a:p>
            <a:pPr algn="l" rtl="0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54% died at home 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0D46224-56EE-42C7-8B99-BE5FFABBE2A7}" type="slidenum">
              <a:rPr lang="en-CA" sz="1400"/>
              <a:pPr/>
              <a:t>6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4"/>
          <a:stretch>
            <a:fillRect/>
          </a:stretch>
        </p:blipFill>
        <p:spPr>
          <a:xfrm>
            <a:off x="0" y="0"/>
            <a:ext cx="12192000" cy="6958013"/>
          </a:xfrm>
        </p:spPr>
      </p:pic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17F4A28-8879-4AE4-8048-72873142789E}" type="slidenum">
              <a:rPr lang="en-CA" sz="1400"/>
              <a:pPr/>
              <a:t>7</a:t>
            </a:fld>
            <a:endParaRPr lang="en-CA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4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F048B1F-A6D3-4738-B25F-E9208E537F7B}" type="slidenum">
              <a:rPr lang="en-CA" sz="1400"/>
              <a:pPr/>
              <a:t>8</a:t>
            </a:fld>
            <a:endParaRPr lang="en-CA" sz="1400"/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8"/>
          <a:stretch>
            <a:fillRect/>
          </a:stretch>
        </p:blipFill>
        <p:spPr bwMode="auto">
          <a:xfrm>
            <a:off x="1" y="3429000"/>
            <a:ext cx="1217083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70833" cy="342900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E7E0085-647E-4895-9209-2DB7B5CA83F7}" type="slidenum">
              <a:rPr lang="en-CA" sz="1400"/>
              <a:pPr/>
              <a:t>9</a:t>
            </a:fld>
            <a:endParaRPr lang="en-CA" sz="1400"/>
          </a:p>
        </p:txBody>
      </p:sp>
      <p:pic>
        <p:nvPicPr>
          <p:cNvPr id="1229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718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دوره مقدماتی  کنفرانس ادواری مراقبت تسکینی در بیماریهای سخت درمان - زمستان 1398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5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1239</Words>
  <Application>Microsoft Office PowerPoint</Application>
  <PresentationFormat>Custom</PresentationFormat>
  <Paragraphs>185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Facet</vt:lpstr>
      <vt:lpstr>History of Palliative Care</vt:lpstr>
      <vt:lpstr>Outline</vt:lpstr>
      <vt:lpstr>PowerPoint Presentation</vt:lpstr>
      <vt:lpstr>The purposes and reasons of entering palliative care</vt:lpstr>
      <vt:lpstr>Palliative care center of Esfahan </vt:lpstr>
      <vt:lpstr>Patients statistics covered in Esfahan Province</vt:lpstr>
      <vt:lpstr>PowerPoint Presentation</vt:lpstr>
      <vt:lpstr>PowerPoint Presentation</vt:lpstr>
      <vt:lpstr>PowerPoint Presentation</vt:lpstr>
      <vt:lpstr>PowerPoint Presentation</vt:lpstr>
      <vt:lpstr>Palliative care center of Tehran</vt:lpstr>
      <vt:lpstr>Patients statistics covered in Tehran Province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Palliative care center of Golestan</vt:lpstr>
      <vt:lpstr>Patients statistics covered in Golestan Province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palliative care in Iran  </vt:lpstr>
      <vt:lpstr>Results of palliative care in Iran </vt:lpstr>
      <vt:lpstr>PowerPoint Presentation</vt:lpstr>
      <vt:lpstr>A comprehensive model for palliative care  in Iran</vt:lpstr>
      <vt:lpstr>Obstacles and Challenges</vt:lpstr>
      <vt:lpstr>Future Prospective</vt:lpstr>
      <vt:lpstr>Dr. Abdolrahim Hazini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Irajpour</dc:creator>
  <cp:lastModifiedBy>P-KH</cp:lastModifiedBy>
  <cp:revision>11</cp:revision>
  <dcterms:created xsi:type="dcterms:W3CDTF">2019-12-22T05:43:29Z</dcterms:created>
  <dcterms:modified xsi:type="dcterms:W3CDTF">2021-08-10T20:23:08Z</dcterms:modified>
</cp:coreProperties>
</file>