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1" r:id="rId1"/>
  </p:sldMasterIdLst>
  <p:sldIdLst>
    <p:sldId id="323" r:id="rId2"/>
    <p:sldId id="257" r:id="rId3"/>
    <p:sldId id="290" r:id="rId4"/>
    <p:sldId id="291" r:id="rId5"/>
    <p:sldId id="292" r:id="rId6"/>
    <p:sldId id="319" r:id="rId7"/>
    <p:sldId id="320" r:id="rId8"/>
    <p:sldId id="321" r:id="rId9"/>
    <p:sldId id="322" r:id="rId10"/>
    <p:sldId id="293" r:id="rId11"/>
    <p:sldId id="294" r:id="rId12"/>
    <p:sldId id="326" r:id="rId13"/>
    <p:sldId id="325" r:id="rId14"/>
    <p:sldId id="324" r:id="rId15"/>
    <p:sldId id="327" r:id="rId16"/>
    <p:sldId id="328" r:id="rId17"/>
    <p:sldId id="329" r:id="rId18"/>
    <p:sldId id="330" r:id="rId19"/>
    <p:sldId id="331" r:id="rId20"/>
    <p:sldId id="332" r:id="rId21"/>
    <p:sldId id="316" r:id="rId22"/>
    <p:sldId id="333" r:id="rId23"/>
    <p:sldId id="334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7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9" autoAdjust="0"/>
    <p:restoredTop sz="93950" autoAdjust="0"/>
  </p:normalViewPr>
  <p:slideViewPr>
    <p:cSldViewPr snapToGrid="0" showGuides="1">
      <p:cViewPr varScale="1">
        <p:scale>
          <a:sx n="61" d="100"/>
          <a:sy n="61" d="100"/>
        </p:scale>
        <p:origin x="96" y="162"/>
      </p:cViewPr>
      <p:guideLst>
        <p:guide orient="horz" pos="3888"/>
        <p:guide pos="71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025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180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151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8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60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7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29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6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50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3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27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8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2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28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57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3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32E1092-B1FD-4921-A1F5-F97E8F7F2924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E7A2817-C761-445E-8C6B-E07EC1F4A9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58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  <p:sldLayoutId id="2147484283" r:id="rId12"/>
    <p:sldLayoutId id="2147484284" r:id="rId13"/>
    <p:sldLayoutId id="2147484285" r:id="rId14"/>
    <p:sldLayoutId id="2147484286" r:id="rId15"/>
    <p:sldLayoutId id="2147484287" r:id="rId16"/>
    <p:sldLayoutId id="21474842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704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44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7200" dirty="0" smtClean="0">
                <a:solidFill>
                  <a:srgbClr val="FF0000"/>
                </a:solidFill>
                <a:cs typeface="B Nazanin" pitchFamily="2" charset="-78"/>
              </a:rPr>
              <a:t>نمونه بسته حمایتی بیماران تالاسمی</a:t>
            </a:r>
            <a:endParaRPr lang="en-US" sz="7200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825625"/>
            <a:ext cx="10591800" cy="4351338"/>
          </a:xfrm>
        </p:spPr>
        <p:txBody>
          <a:bodyPr/>
          <a:lstStyle/>
          <a:p>
            <a:pPr algn="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1676400"/>
            <a:ext cx="1075944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6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1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7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5373" y="714494"/>
            <a:ext cx="6279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b="1" dirty="0"/>
              <a:t>مراقبت های حمایتی و تسکینی در سرطان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1828800"/>
            <a:ext cx="11292839" cy="425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518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32678"/>
            <a:ext cx="99974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اهداف </a:t>
            </a:r>
            <a:r>
              <a:rPr lang="fa-IR" sz="2400" dirty="0"/>
              <a:t>کلی مراقبت های حمایتی و تسکینی </a:t>
            </a:r>
            <a:r>
              <a:rPr lang="fa-IR" sz="2400" dirty="0" smtClean="0"/>
              <a:t>:</a:t>
            </a:r>
          </a:p>
          <a:p>
            <a:pPr algn="r" rtl="1"/>
            <a:endParaRPr lang="fa-IR" sz="2400" dirty="0"/>
          </a:p>
          <a:p>
            <a:pPr algn="r" rtl="1"/>
            <a:endParaRPr lang="fa-IR" sz="2400" dirty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/>
              <a:t> </a:t>
            </a:r>
            <a:r>
              <a:rPr lang="fa-IR" sz="2400" dirty="0" smtClean="0"/>
              <a:t>ارتقای </a:t>
            </a:r>
            <a:r>
              <a:rPr lang="fa-IR" sz="2400" dirty="0"/>
              <a:t>کیفیت </a:t>
            </a:r>
            <a:r>
              <a:rPr lang="fa-IR" sz="2400" dirty="0" smtClean="0"/>
              <a:t>زندگی</a:t>
            </a:r>
          </a:p>
          <a:p>
            <a:pPr algn="r" rtl="1"/>
            <a:endParaRPr lang="fa-IR" sz="2400" dirty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/>
              <a:t> </a:t>
            </a:r>
            <a:r>
              <a:rPr lang="fa-IR" sz="2400" dirty="0" smtClean="0"/>
              <a:t>حمایت </a:t>
            </a:r>
            <a:r>
              <a:rPr lang="fa-IR" sz="2400" dirty="0"/>
              <a:t>و پشتیبانی همه جانبه از بیمار، خانواده و </a:t>
            </a:r>
            <a:r>
              <a:rPr lang="fa-IR" sz="2400" dirty="0" smtClean="0"/>
              <a:t>مراقبین</a:t>
            </a:r>
          </a:p>
          <a:p>
            <a:pPr algn="r" rtl="1"/>
            <a:endParaRPr lang="fa-IR" sz="2400" dirty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/>
              <a:t> </a:t>
            </a:r>
            <a:r>
              <a:rPr lang="fa-IR" sz="2400" dirty="0" smtClean="0"/>
              <a:t>شروع </a:t>
            </a:r>
            <a:r>
              <a:rPr lang="fa-IR" sz="2400" dirty="0"/>
              <a:t>زودهنگام ارائه ی </a:t>
            </a:r>
            <a:r>
              <a:rPr lang="fa-IR" sz="2400" dirty="0" smtClean="0"/>
              <a:t>خدمات</a:t>
            </a:r>
          </a:p>
          <a:p>
            <a:pPr algn="r" rtl="1"/>
            <a:endParaRPr lang="fa-IR" sz="2400" dirty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/>
              <a:t> </a:t>
            </a:r>
            <a:r>
              <a:rPr lang="fa-IR" sz="2400" dirty="0" smtClean="0"/>
              <a:t>مداومت </a:t>
            </a:r>
            <a:r>
              <a:rPr lang="fa-IR" sz="2400" dirty="0"/>
              <a:t>ارائه ی </a:t>
            </a:r>
            <a:r>
              <a:rPr lang="fa-IR" sz="2400" dirty="0" smtClean="0"/>
              <a:t>خدمات</a:t>
            </a:r>
          </a:p>
          <a:p>
            <a:pPr algn="r" rtl="1"/>
            <a:endParaRPr lang="fa-IR" sz="2400" dirty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/>
              <a:t> </a:t>
            </a:r>
            <a:r>
              <a:rPr lang="fa-IR" sz="2400" dirty="0" smtClean="0"/>
              <a:t>ارائه </a:t>
            </a:r>
            <a:r>
              <a:rPr lang="fa-IR" sz="2400" dirty="0"/>
              <a:t>ی خدمات عمومی و </a:t>
            </a:r>
            <a:r>
              <a:rPr lang="fa-IR" sz="2400" dirty="0" smtClean="0"/>
              <a:t>تخصصی، مشاوره ای</a:t>
            </a:r>
          </a:p>
          <a:p>
            <a:pPr algn="r" rtl="1"/>
            <a:endParaRPr lang="fa-IR" sz="2400" dirty="0" smtClean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 smtClean="0"/>
              <a:t>ارائه </a:t>
            </a:r>
            <a:r>
              <a:rPr lang="fa-IR" sz="2400" dirty="0"/>
              <a:t>ی خدمات در ساختارهای </a:t>
            </a:r>
            <a:r>
              <a:rPr lang="fa-IR" sz="2400" dirty="0" smtClean="0"/>
              <a:t>مختلف</a:t>
            </a:r>
          </a:p>
          <a:p>
            <a:pPr algn="r" rtl="1"/>
            <a:endParaRPr lang="fa-IR" sz="2400" dirty="0"/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400" dirty="0"/>
              <a:t> </a:t>
            </a:r>
            <a:r>
              <a:rPr lang="fa-IR" sz="2400" dirty="0" smtClean="0"/>
              <a:t>تعریف </a:t>
            </a:r>
            <a:r>
              <a:rPr lang="fa-IR" sz="2400" dirty="0"/>
              <a:t>ساختار: منظور مرکز سرپایی، بخش بستری، خانه و..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9416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9520" y="103771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dirty="0"/>
              <a:t>مراقبت ها شامل موارد ذیل می باشد :</a:t>
            </a:r>
            <a:br>
              <a:rPr lang="fa-IR" dirty="0"/>
            </a:br>
            <a:r>
              <a:rPr lang="fa-IR" dirty="0"/>
              <a:t>مراقبت های جسمی</a:t>
            </a:r>
            <a:br>
              <a:rPr lang="fa-IR" dirty="0"/>
            </a:br>
            <a:r>
              <a:rPr lang="fa-IR" dirty="0"/>
              <a:t>مراقبت های روانشناختی</a:t>
            </a:r>
            <a:br>
              <a:rPr lang="fa-IR" dirty="0"/>
            </a:br>
            <a:r>
              <a:rPr lang="fa-IR" dirty="0"/>
              <a:t>مراقبت های بازتوانی</a:t>
            </a:r>
            <a:br>
              <a:rPr lang="fa-IR" dirty="0"/>
            </a:br>
            <a:r>
              <a:rPr lang="fa-IR" dirty="0"/>
              <a:t>مراقبت های معنوی</a:t>
            </a:r>
            <a:br>
              <a:rPr lang="fa-IR" dirty="0"/>
            </a:br>
            <a:r>
              <a:rPr lang="fa-IR" dirty="0"/>
              <a:t>حمایت اجتماعی</a:t>
            </a:r>
            <a:br>
              <a:rPr lang="fa-IR" dirty="0"/>
            </a:br>
            <a:r>
              <a:rPr lang="fa-IR" dirty="0"/>
              <a:t>پاسخگویی تلفنی ۲4ساعته 7روز هفته توسط پزشک یا پرستار آموزش دیده مرکز</a:t>
            </a:r>
            <a:br>
              <a:rPr lang="fa-IR" dirty="0"/>
            </a:br>
            <a:r>
              <a:rPr lang="fa-IR" dirty="0"/>
              <a:t>آموزش به بیمار، خانواده و مراقبین وی </a:t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75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" y="170885"/>
            <a:ext cx="1121664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فضاهای مورد نظر برای مرکز سرپایی مراقبت های حمایتی و تسکینی سرطان به شرح زیر است</a:t>
            </a:r>
            <a:r>
              <a:rPr lang="fa-IR" b="1" dirty="0" smtClean="0"/>
              <a:t>:</a:t>
            </a:r>
          </a:p>
          <a:p>
            <a:pPr algn="r" rtl="1"/>
            <a:endParaRPr lang="fa-IR" b="1" dirty="0"/>
          </a:p>
          <a:p>
            <a:pPr algn="r" rtl="1"/>
            <a:r>
              <a:rPr lang="fa-IR" dirty="0"/>
              <a:t> .</a:t>
            </a:r>
            <a:r>
              <a:rPr lang="fa-IR" sz="2000" dirty="0"/>
              <a:t>1اتاق پذیرش</a:t>
            </a:r>
          </a:p>
          <a:p>
            <a:pPr algn="r" rtl="1"/>
            <a:r>
              <a:rPr lang="fa-IR" sz="2000" dirty="0"/>
              <a:t> .2اتاق مسول فنی/مدیریت</a:t>
            </a:r>
          </a:p>
          <a:p>
            <a:pPr algn="r" rtl="1"/>
            <a:r>
              <a:rPr lang="fa-IR" sz="2000" dirty="0"/>
              <a:t> .3اتاق پرستار هماهنگ کننده</a:t>
            </a:r>
          </a:p>
          <a:p>
            <a:pPr algn="r" rtl="1"/>
            <a:r>
              <a:rPr lang="fa-IR" sz="2000" dirty="0"/>
              <a:t> .4یک اتاق ویزیت جهت پزشکان به ابعاد حداقل9متر</a:t>
            </a:r>
          </a:p>
          <a:p>
            <a:pPr algn="r" rtl="1"/>
            <a:r>
              <a:rPr lang="fa-IR" sz="2000" dirty="0"/>
              <a:t> .5یک تا سه اتاق جهت ویزیت های روانشناسی/معنوی/اجتماعی/تغذیه</a:t>
            </a:r>
          </a:p>
          <a:p>
            <a:pPr algn="r" rtl="1"/>
            <a:r>
              <a:rPr lang="fa-IR" sz="2000" dirty="0"/>
              <a:t> .6فضای مداخلات </a:t>
            </a:r>
            <a:r>
              <a:rPr lang="fa-IR" sz="2000" dirty="0" smtClean="0"/>
              <a:t>سرپایی</a:t>
            </a:r>
          </a:p>
          <a:p>
            <a:pPr algn="r" rtl="1"/>
            <a:endParaRPr lang="fa-IR" sz="2000" dirty="0"/>
          </a:p>
          <a:p>
            <a:pPr algn="r" rtl="1"/>
            <a:r>
              <a:rPr lang="fa-IR" sz="2000" dirty="0"/>
              <a:t>به طور کلی یک فضا با حداقل  3تخت برای این قسمت درنظر گرفته می شود به نحوی که</a:t>
            </a:r>
            <a:r>
              <a:rPr lang="fa-IR" sz="2000" dirty="0" smtClean="0"/>
              <a:t>:</a:t>
            </a:r>
          </a:p>
          <a:p>
            <a:pPr algn="r" rtl="1"/>
            <a:endParaRPr lang="fa-IR" sz="2000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000" dirty="0" smtClean="0"/>
              <a:t>امکان </a:t>
            </a:r>
            <a:r>
              <a:rPr lang="fa-IR" sz="2000" dirty="0"/>
              <a:t>نظارت مستقیم پرستار فراهم باشد.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000" dirty="0"/>
              <a:t> </a:t>
            </a:r>
            <a:r>
              <a:rPr lang="fa-IR" sz="2000" dirty="0" smtClean="0"/>
              <a:t>حریم </a:t>
            </a:r>
            <a:r>
              <a:rPr lang="fa-IR" sz="2000" dirty="0"/>
              <a:t>خصوصی بیمار رعایت گردد.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000" dirty="0" smtClean="0"/>
              <a:t>چیدمان </a:t>
            </a:r>
            <a:r>
              <a:rPr lang="fa-IR" sz="2000" dirty="0"/>
              <a:t>تخت به گونه ای باشد که ضمن حفظ آرامش بیمار، دسترسی به امکانات احیا در مواقع ضروری وجود داشته</a:t>
            </a:r>
          </a:p>
          <a:p>
            <a:pPr algn="r" rtl="1"/>
            <a:r>
              <a:rPr lang="fa-IR" sz="2000" dirty="0"/>
              <a:t>باشد.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000" dirty="0" smtClean="0"/>
              <a:t>برای </a:t>
            </a:r>
            <a:r>
              <a:rPr lang="fa-IR" sz="2000" dirty="0"/>
              <a:t>هر تخت حداقل مساحت  6متر مربع لازم است.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000" dirty="0" smtClean="0"/>
              <a:t>لازم </a:t>
            </a:r>
            <a:r>
              <a:rPr lang="fa-IR" sz="2000" dirty="0"/>
              <a:t>است اطراف تخت فضای آزاد حداقل از سه طرف وجود داشته باشد.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000" dirty="0" smtClean="0"/>
              <a:t>هر </a:t>
            </a:r>
            <a:r>
              <a:rPr lang="fa-IR" sz="2000" dirty="0"/>
              <a:t>تخت باید دارای مبل/صندلی همراه </a:t>
            </a:r>
            <a:r>
              <a:rPr lang="fa-IR" sz="2000" dirty="0" smtClean="0"/>
              <a:t>باشد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2000" dirty="0"/>
              <a:t>محل شست و شوی دست باید در این فضا وجود داشته باشد.</a:t>
            </a:r>
            <a:br>
              <a:rPr lang="fa-IR" sz="2000" dirty="0"/>
            </a:br>
            <a:r>
              <a:rPr lang="fa-IR" dirty="0" smtClean="0"/>
              <a:t>در </a:t>
            </a:r>
            <a:r>
              <a:rPr lang="fa-IR" dirty="0"/>
              <a:t>صورتی که مرکز بخواهد اتاق ایزوله کنترل عفونت داشته باشد، باید استاندارد های مرتبط را رعایت نماید </a:t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6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78088"/>
            <a:ext cx="1110996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/>
              <a:t>وظایف مراکز سرپایی حمایتی و تسکینی</a:t>
            </a:r>
            <a:r>
              <a:rPr lang="fa-IR" b="1" dirty="0" smtClean="0"/>
              <a:t>:</a:t>
            </a:r>
          </a:p>
          <a:p>
            <a:pPr algn="r" rtl="1"/>
            <a:endParaRPr lang="fa-IR" b="1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b="1" dirty="0" smtClean="0"/>
              <a:t>ایجاد </a:t>
            </a:r>
            <a:r>
              <a:rPr lang="fa-IR" sz="1600" b="1" dirty="0"/>
              <a:t>آرشیو دستورالعمل، آیین نامه و درس نامه ها و دسترسی آسان به </a:t>
            </a:r>
            <a:r>
              <a:rPr lang="fa-IR" sz="1600" b="1" dirty="0" smtClean="0"/>
              <a:t>آنها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fa-IR" sz="1600" b="1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b="1" dirty="0" smtClean="0"/>
              <a:t>پیشگیری </a:t>
            </a:r>
            <a:r>
              <a:rPr lang="fa-IR" sz="1600" b="1" dirty="0"/>
              <a:t>از بروز علایم و عوارض جسمی و غیر جسمی </a:t>
            </a:r>
            <a:r>
              <a:rPr lang="fa-IR" sz="1600" b="1" dirty="0" smtClean="0"/>
              <a:t>بیمار/خانواده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fa-IR" sz="1600" b="1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b="1" dirty="0" smtClean="0"/>
              <a:t>مدیریت </a:t>
            </a:r>
            <a:r>
              <a:rPr lang="fa-IR" sz="1600" b="1" dirty="0"/>
              <a:t>علائم جسمی و غیرجسمی بیمار/خانواده: از جمله کنترل درد، تهوع و .... همچنین درناژ مایع آسیت،</a:t>
            </a:r>
          </a:p>
          <a:p>
            <a:pPr algn="r" rtl="1"/>
            <a:r>
              <a:rPr lang="fa-IR" sz="1600" b="1" dirty="0"/>
              <a:t>مدیریت زخم و پانسمان،کنترل عفونت، تزریقات، تعبیه پورت و امکان تزریق مشتقات خونی و.... مطابق با درسنامه ها و</a:t>
            </a:r>
          </a:p>
          <a:p>
            <a:pPr algn="r" rtl="1"/>
            <a:r>
              <a:rPr lang="fa-IR" sz="1600" b="1" dirty="0"/>
              <a:t>گایدلاین های معتبر و پروتکل های </a:t>
            </a:r>
            <a:r>
              <a:rPr lang="fa-IR" sz="1600" b="1" dirty="0" smtClean="0"/>
              <a:t>مربوطه</a:t>
            </a:r>
          </a:p>
          <a:p>
            <a:pPr algn="r" rtl="1"/>
            <a:endParaRPr lang="fa-IR" sz="1600" b="1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b="1" dirty="0" smtClean="0"/>
              <a:t>تجویز</a:t>
            </a:r>
            <a:r>
              <a:rPr lang="fa-IR" sz="1600" b="1" dirty="0"/>
              <a:t>، تزریق و نگهداری داروها: تجویز، تزریق و نگهداری داروهای مورد استفاده در مراقبت های حمایتی و تسکینی</a:t>
            </a:r>
          </a:p>
          <a:p>
            <a:pPr algn="r" rtl="1"/>
            <a:r>
              <a:rPr lang="fa-IR" sz="1600" b="1" dirty="0"/>
              <a:t>سرطان (از جمله مخدرها) بر اساس دستورالعمل ها و بخشنامه های ابلاغی وزارت (از جمله معاونت درمان و سازمان </a:t>
            </a:r>
            <a:r>
              <a:rPr lang="fa-IR" sz="1600" b="1" dirty="0" smtClean="0"/>
              <a:t>غذا و </a:t>
            </a:r>
            <a:r>
              <a:rPr lang="fa-IR" sz="1600" b="1" dirty="0"/>
              <a:t>دارو</a:t>
            </a:r>
            <a:r>
              <a:rPr lang="fa-IR" sz="1600" b="1" dirty="0" smtClean="0"/>
              <a:t>)</a:t>
            </a:r>
          </a:p>
          <a:p>
            <a:pPr algn="r" rtl="1"/>
            <a:endParaRPr lang="fa-IR" sz="1600" b="1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b="1" dirty="0" smtClean="0"/>
              <a:t>انجام </a:t>
            </a:r>
            <a:r>
              <a:rPr lang="fa-IR" sz="1600" b="1" dirty="0"/>
              <a:t>پروسیجرهای تشخیصی و درمانی: انجام پروسیجرهای تشخیصی و درمانی در حوزه مراقبتهای حمایتی و</a:t>
            </a:r>
          </a:p>
          <a:p>
            <a:pPr algn="r" rtl="1"/>
            <a:r>
              <a:rPr lang="fa-IR" sz="1600" b="1" dirty="0"/>
              <a:t>تسکینی، بر اساس دستورالعمل ها و بخشنامه های ابلاغی </a:t>
            </a:r>
            <a:r>
              <a:rPr lang="fa-IR" sz="1600" b="1" dirty="0" smtClean="0"/>
              <a:t>وزارت</a:t>
            </a:r>
          </a:p>
          <a:p>
            <a:pPr algn="r" rtl="1"/>
            <a:endParaRPr lang="fa-IR" sz="1600" b="1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b="1" dirty="0" smtClean="0"/>
              <a:t>برنامه </a:t>
            </a:r>
            <a:r>
              <a:rPr lang="fa-IR" sz="1600" b="1" dirty="0"/>
              <a:t>ریزی و تصمیم گیری و مدیریت مراقبت های حمایتی و تسکینی مورد </a:t>
            </a:r>
            <a:r>
              <a:rPr lang="fa-IR" sz="1600" b="1" dirty="0" smtClean="0"/>
              <a:t>نیاز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fa-IR" sz="1600" b="1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b="1" dirty="0" smtClean="0"/>
              <a:t>فراهم </a:t>
            </a:r>
            <a:r>
              <a:rPr lang="fa-IR" sz="1600" b="1" dirty="0"/>
              <a:t>آوردن بستر آموزش های مرتبط ضمن خدمت نیروی </a:t>
            </a:r>
            <a:r>
              <a:rPr lang="fa-IR" sz="1600" b="1" dirty="0" smtClean="0"/>
              <a:t>انسانی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fa-IR" sz="1600" b="1" dirty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1600" b="1" dirty="0" smtClean="0"/>
              <a:t>آموزش </a:t>
            </a:r>
            <a:r>
              <a:rPr lang="fa-IR" sz="1600" b="1" dirty="0"/>
              <a:t>و آگاهی دادن به بیمار و مراقبین وی در زمینه خود مراقبتی و مشارکت در پیشگیری و مدیریت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2757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1112521"/>
            <a:ext cx="11049000" cy="5501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82240" y="28643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a-IR" sz="2800" b="1" dirty="0"/>
              <a:t>شناسنامه و استاندارد خدمت</a:t>
            </a:r>
            <a:r>
              <a:rPr lang="fa-IR" sz="2800" dirty="0"/>
              <a:t> </a:t>
            </a:r>
            <a:br>
              <a:rPr lang="fa-IR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2091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8160" y="289560"/>
            <a:ext cx="11018520" cy="6187440"/>
            <a:chOff x="2791777" y="665798"/>
            <a:chExt cx="6486526" cy="53340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778" y="665798"/>
              <a:ext cx="6486525" cy="366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777" y="4332923"/>
              <a:ext cx="6486525" cy="166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6261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" y="853440"/>
            <a:ext cx="10636187" cy="53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85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65125"/>
            <a:ext cx="11597640" cy="3338195"/>
          </a:xfrm>
        </p:spPr>
        <p:txBody>
          <a:bodyPr>
            <a:norm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بسته حمایتی بیماران خاص و صعب العلاج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581400"/>
            <a:ext cx="10256520" cy="2484120"/>
          </a:xfrm>
        </p:spPr>
        <p:txBody>
          <a:bodyPr>
            <a:normAutofit/>
          </a:bodyPr>
          <a:lstStyle/>
          <a:p>
            <a:pPr algn="ctr" rtl="1"/>
            <a:r>
              <a:rPr lang="fa-IR" sz="3200" b="1" dirty="0" smtClean="0">
                <a:cs typeface="B Nazanin" pitchFamily="2" charset="-78"/>
              </a:rPr>
              <a:t> دکتر شهربانو مظاهری</a:t>
            </a:r>
          </a:p>
          <a:p>
            <a:pPr algn="ctr" rtl="1"/>
            <a:r>
              <a:rPr lang="fa-IR" sz="3200" b="1" dirty="0" smtClean="0">
                <a:cs typeface="B Nazanin" pitchFamily="2" charset="-78"/>
              </a:rPr>
              <a:t>رئیس اداره بیماریهای معاونت درمان دانشگاه علوم پزشکی اصفهان                                        </a:t>
            </a:r>
            <a:endParaRPr lang="en-US" sz="32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079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975360"/>
            <a:ext cx="1062037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820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3" y="1906905"/>
            <a:ext cx="10680700" cy="301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1960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" y="891540"/>
            <a:ext cx="11231879" cy="488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200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560" y="232410"/>
            <a:ext cx="11231881" cy="6625590"/>
            <a:chOff x="289560" y="232410"/>
            <a:chExt cx="11231881" cy="6625590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" y="746760"/>
              <a:ext cx="11216640" cy="6111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232410"/>
              <a:ext cx="11216640" cy="514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0693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شاخه گل رز قرمز rose flower wall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5230147"/>
            <a:ext cx="515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b="1" dirty="0" smtClean="0">
                <a:solidFill>
                  <a:schemeClr val="bg1"/>
                </a:solidFill>
              </a:rPr>
              <a:t>با تشکر از توجه شما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7200" dirty="0" smtClean="0">
                <a:solidFill>
                  <a:srgbClr val="FF0000"/>
                </a:solidFill>
              </a:rPr>
              <a:t>مقدمه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0" y="1825625"/>
            <a:ext cx="11079480" cy="4351338"/>
          </a:xfrm>
        </p:spPr>
        <p:txBody>
          <a:bodyPr>
            <a:normAutofit/>
          </a:bodyPr>
          <a:lstStyle/>
          <a:p>
            <a:pPr algn="r" rtl="1"/>
            <a:endParaRPr lang="fa-IR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just" rtl="1"/>
            <a:r>
              <a:rPr lang="fa-IR" dirty="0" smtClean="0">
                <a:solidFill>
                  <a:schemeClr val="tx1"/>
                </a:solidFill>
                <a:cs typeface="B Nazanin" pitchFamily="2" charset="-78"/>
              </a:rPr>
              <a:t>این دستورالعمل در برگیرنده ضوابط و مقررات مربوط به نحوه حمایت از بیماران مبتلا به بیماریهای خاص ، صعب العلاج ، پیوند اعضا ، پیوند مغز استخوان ، بیماریهای غیر واگیر (سرطان ، بیماریهای قلبی- عروقی و بیماری های روانی مزمن ) در مراکز وابسته به وزارت بهداشت ، درمان و آموزش پزشکی است.</a:t>
            </a:r>
            <a:endParaRPr lang="en-US"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3151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لیست بیماریهای تحت پوشش بسته حمایتی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7720" y="1825625"/>
            <a:ext cx="10546080" cy="4351338"/>
          </a:xfrm>
        </p:spPr>
        <p:txBody>
          <a:bodyPr/>
          <a:lstStyle/>
          <a:p>
            <a:pPr algn="r" rt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493520"/>
            <a:ext cx="10805159" cy="489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73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هدف کلی و اختصاصی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130425"/>
            <a:ext cx="10469880" cy="435133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هدف کلی </a:t>
            </a:r>
            <a:r>
              <a:rPr lang="fa-IR" dirty="0" smtClean="0"/>
              <a:t>: حفاظت مالی بیماران گروه هدف در برابر هزینه های تشخیصی ، درمانی ، دارویی و توانبخشی</a:t>
            </a:r>
          </a:p>
          <a:p>
            <a:pPr algn="r" rtl="1"/>
            <a:endParaRPr lang="fa-IR" dirty="0"/>
          </a:p>
          <a:p>
            <a:pPr algn="r" rtl="1"/>
            <a:r>
              <a:rPr lang="fa-IR" b="1" dirty="0" smtClean="0">
                <a:solidFill>
                  <a:srgbClr val="FF0000"/>
                </a:solidFill>
              </a:rPr>
              <a:t>هدف اختصاصی </a:t>
            </a:r>
            <a:r>
              <a:rPr lang="fa-IR" dirty="0" smtClean="0"/>
              <a:t>:</a:t>
            </a:r>
          </a:p>
          <a:p>
            <a:pPr algn="r" rt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40" y="4130040"/>
            <a:ext cx="79705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21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جمعیت مشمول دستورالعمل</a:t>
            </a:r>
            <a:endParaRPr lang="en-US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825625"/>
            <a:ext cx="10530840" cy="4351338"/>
          </a:xfrm>
        </p:spPr>
        <p:txBody>
          <a:bodyPr>
            <a:normAutofit/>
          </a:bodyPr>
          <a:lstStyle/>
          <a:p>
            <a:pPr algn="just" rtl="1"/>
            <a:r>
              <a:rPr lang="fa-IR" sz="4000" dirty="0" smtClean="0">
                <a:cs typeface="B Nazanin" pitchFamily="2" charset="-78"/>
              </a:rPr>
              <a:t>تمامی بیماران ایرانی دارای بیمه پایه (3 بیمه اصلی ) که مبتلا به بیماری های خاص ، صعب العلاج ، پیوند اعضا ، پیوند مغز استخوان و بیماری های غیر واگیر منطبق بر مفاد این دستورالعمل مشمول این برنامه هستند .</a:t>
            </a:r>
            <a:endParaRPr lang="en-US" sz="4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72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شمول خدمات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767840"/>
            <a:ext cx="9189720" cy="402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7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نحوه محاسبه هزینه ها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" y="1752600"/>
            <a:ext cx="9448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535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</a:rPr>
              <a:t>نحوه محاسبه هزینه ها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1783080"/>
            <a:ext cx="9906001" cy="377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42479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1213</TotalTime>
  <Words>614</Words>
  <Application>Microsoft Office PowerPoint</Application>
  <PresentationFormat>Widescreen</PresentationFormat>
  <Paragraphs>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 Nazanin</vt:lpstr>
      <vt:lpstr>Corbel</vt:lpstr>
      <vt:lpstr>Tahoma</vt:lpstr>
      <vt:lpstr>Wingdings</vt:lpstr>
      <vt:lpstr>Depth</vt:lpstr>
      <vt:lpstr>PowerPoint Presentation</vt:lpstr>
      <vt:lpstr>بسته حمایتی بیماران خاص و صعب العلاج</vt:lpstr>
      <vt:lpstr>مقدمه</vt:lpstr>
      <vt:lpstr>لیست بیماریهای تحت پوشش بسته حمایتی</vt:lpstr>
      <vt:lpstr>هدف کلی و اختصاصی</vt:lpstr>
      <vt:lpstr>جمعیت مشمول دستورالعمل</vt:lpstr>
      <vt:lpstr>شمول خدمات</vt:lpstr>
      <vt:lpstr>نحوه محاسبه هزینه ها</vt:lpstr>
      <vt:lpstr>نحوه محاسبه هزینه ها</vt:lpstr>
      <vt:lpstr>نمونه بسته حمایتی بیماران تالاسمی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hamd</cp:lastModifiedBy>
  <cp:revision>216</cp:revision>
  <dcterms:created xsi:type="dcterms:W3CDTF">2021-02-11T13:25:49Z</dcterms:created>
  <dcterms:modified xsi:type="dcterms:W3CDTF">2021-09-13T05:49:52Z</dcterms:modified>
</cp:coreProperties>
</file>