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30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9" r:id="rId26"/>
    <p:sldId id="303" r:id="rId27"/>
    <p:sldId id="302" r:id="rId28"/>
    <p:sldId id="281" r:id="rId29"/>
    <p:sldId id="285" r:id="rId30"/>
    <p:sldId id="290" r:id="rId31"/>
    <p:sldId id="291" r:id="rId32"/>
    <p:sldId id="305" r:id="rId33"/>
    <p:sldId id="304" r:id="rId34"/>
    <p:sldId id="292" r:id="rId35"/>
    <p:sldId id="286" r:id="rId36"/>
    <p:sldId id="287" r:id="rId37"/>
    <p:sldId id="288" r:id="rId38"/>
    <p:sldId id="289" r:id="rId39"/>
    <p:sldId id="284" r:id="rId40"/>
    <p:sldId id="293" r:id="rId41"/>
    <p:sldId id="294" r:id="rId42"/>
    <p:sldId id="296" r:id="rId43"/>
    <p:sldId id="308" r:id="rId44"/>
    <p:sldId id="307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C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9574-6107-409F-8972-EDE3FA2AB3C0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0083-1189-43FE-9B2F-ACB17EC42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490476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4490476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Marshall+KM&amp;cauthor_id=29789167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Nutritional management in chronic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Dr. Sahar Saraf-Bank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Macronutrient percentages and eating patterns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Although numerous studies have attempted to identify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optimal percentages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macronutrients for the eating plan of persons with diabetes,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review of the evidence shows clearly that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not an ideal percentage of calories from carbohydrate, protein, and 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all persons with diabetes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Macronutrient distribution should be based on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individualized assessment of current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eating patterns, preferences, and metabolic goals (lipid profile, renal function)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Macronutrient percentages and eating patterns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numerous factors influence glycemic response to foods,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total grams of carbohydrates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whether by use of carbohydrate counting or experienced based estimation, remains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strategy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achieving glycemic control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some evidence suggests that the type of carbohydrate eaten may influence blood glucose levels,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amount of carbohydrate eaten is the primary predictor of glycemic response.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people with T1DM or T2DM who are on insulin pump therapy,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 doses should be adjusted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match carbohydrate intake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4D5B-248E-4618-A3DA-BC792676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D6D1C-2742-44F2-BD5A-921CCF6D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intake</a:t>
            </a: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Low-carbohydrate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diets may seem to be a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lowering postprandial glucose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foods that contain carbohydrates (whole grains, legumes, fruits, vegetables, and low-fat milk) are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 sources of vitamins, minerals, dietary fiber, and energy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encouraged over other sources of carbohydrates to improve overall nutrient intake</a:t>
            </a:r>
          </a:p>
          <a:p>
            <a:pPr lvl="1"/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long-held belief that sucrose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—also known as common table sugar—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restricted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the assumption that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sugars are more rapidly digested and absorbed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starches is not justified.</a:t>
            </a:r>
          </a:p>
          <a:p>
            <a:pPr lvl="1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amount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carbohydrate eaten at a meal,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whether the source is starch or sucrose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the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determinant of postprandial glucose levels.</a:t>
            </a:r>
          </a:p>
          <a:p>
            <a:pPr algn="l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3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4507-C735-4E5F-A43E-D8C95E0F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21FAC-B09E-4B80-BEC1-5F444C2A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intake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effect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carbohydrate foods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be predicted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their structure (i.e., starch vs. sugar) owing to 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the human digestive tract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reducing starch polymers to glucose. </a:t>
            </a:r>
          </a:p>
          <a:p>
            <a:pPr algn="l"/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Starches are rapidly metabolized into 100% glucose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digestion, in contrast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sucrose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metabolized into only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50% glucose and approximately 50% fructose. </a:t>
            </a:r>
          </a:p>
          <a:p>
            <a:pPr lvl="1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Fructose has a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glycemic response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has been attributed to its slow rate of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liver as glycogen.</a:t>
            </a:r>
          </a:p>
          <a:p>
            <a:pPr lvl="1"/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care should be taken to avoid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energy intake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avoid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displacing nutrient-dense food choices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6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4FDD-35A2-43A3-9E2F-A02244EC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B3BF-3728-4369-97AC-FA91594C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index and glycemic load</a:t>
            </a:r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index (GI)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food was developed to compare the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 effects of carbohydrates on glucose. </a:t>
            </a:r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 ranks carbohydrate foods according to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they affect blood glucose levels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 example, the GI of glucose = 100; the GI of white bread = 70).</a:t>
            </a:r>
          </a:p>
          <a:p>
            <a:pPr algn="l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estimated </a:t>
            </a:r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load (GL)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foods, meals, and dietary patterns is calculated by</a:t>
            </a:r>
          </a:p>
          <a:p>
            <a:pPr lvl="1"/>
            <a:r>
              <a:rPr lang="en-US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multiplying the GI by the amount of available carbohydrate (divided by 100)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each food and then totaling the values for all foods in a meal or dietary pattern</a:t>
            </a:r>
          </a:p>
          <a:p>
            <a:pPr lvl="1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two slices of white bread with a GI of 75 and 30 g of carbohydrate has a GL of 22.5 (75 × 30/100 = 22.5)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16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DFF6-E969-43E7-935D-0BCE5604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F4E76-93E9-43D2-ABC5-5E8C09BDA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Glycemic index and glycemic load</a:t>
            </a:r>
            <a:endParaRPr lang="en-US" sz="24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that studies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 than 12 weeks report no significant impact of GI or GL, independent of weight loss, on A1C. </a:t>
            </a:r>
          </a:p>
          <a:p>
            <a:pPr lvl="1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results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reported regarding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fasting glucose levels and endogenous insulin levels. </a:t>
            </a:r>
          </a:p>
          <a:p>
            <a:pPr lvl="1"/>
            <a:endParaRPr lang="en-US" sz="20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GI or GL is proposed as a glycemia-lowering strategy, the dietitian can advise adults with diabetes that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lowering the GI or GL may or may not have a significant effect on glycemic control.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71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7EB9-5647-4842-AD77-71112784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EFEA1-8E85-48FF-AC29-6100A62BD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Fiber and whole grains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evidence to suggest that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fiber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 may lead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all-cause mortality in individuals with diabetes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meta-analysis found that an intervention involving fiber supplementation for T2DM can reduce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fasting blood glucose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(FBG) and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A1C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(0.26%).</a:t>
            </a:r>
          </a:p>
          <a:p>
            <a:pPr lvl="1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consuming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g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fiber per day for adult women and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g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day for adult men is encouraged</a:t>
            </a:r>
          </a:p>
          <a:p>
            <a:pPr lvl="1"/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recommended that individuals with diabetes consume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half of all grains as whole grains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14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3E29-A349-4C6B-99DF-B006E0B89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C82F-7B4F-45B7-9BB7-8EDE5C2F4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of the Glycemic Index and Glycemic Load for Body Weight, Diabetes, and Cardiovascular Disease</a:t>
            </a:r>
          </a:p>
          <a:p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equivocal relationship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glycemic index /glycemic response and disease outcome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strongest intervention studies typically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little relationship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GI/GR and physiological measures of disease risk.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unlikely that the GI of a food or diet is linked to disease risk or health outcomes.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measures of dietary quality, such as fiber or whole grains may be more likely to predict health outcomes.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focusing 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dietary quality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promoting the healthful aspects of the diet 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fiber and fruit and vegetable intake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may be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approach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reduce chronic disease risk.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49377-0E3D-4B0F-A908-4B30522BFDE0}"/>
              </a:ext>
            </a:extLst>
          </p:cNvPr>
          <p:cNvSpPr txBox="1"/>
          <p:nvPr/>
        </p:nvSpPr>
        <p:spPr>
          <a:xfrm>
            <a:off x="832338" y="6308725"/>
            <a:ext cx="784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Vega-López, </a:t>
            </a:r>
            <a:r>
              <a:rPr lang="fr-FR" sz="1200" dirty="0" err="1"/>
              <a:t>Nutrients</a:t>
            </a:r>
            <a:r>
              <a:rPr lang="fr-FR" sz="1200" dirty="0"/>
              <a:t>. 2018 Sep 22;10(10):1361. </a:t>
            </a:r>
            <a:r>
              <a:rPr lang="fr-FR" sz="1200" dirty="0" err="1"/>
              <a:t>doi</a:t>
            </a:r>
            <a:r>
              <a:rPr lang="fr-FR" sz="1200" dirty="0"/>
              <a:t>: 10.3390/nu10101361.</a:t>
            </a:r>
            <a:endParaRPr lang="en-US" sz="1200" dirty="0"/>
          </a:p>
          <a:p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328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E018-3C94-4611-9FC1-4F117078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71AB5-06BE-490E-8AB5-369BED3AD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therapy (NT) is 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intervention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patients with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elevated LDL cholesterol</a:t>
            </a:r>
          </a:p>
          <a:p>
            <a:pPr algn="l"/>
            <a:endParaRPr lang="en-US" sz="24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diet, exercise, and weight reduction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patients can decrease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LDL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cholesterol and reduce body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inflammation.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87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EB50-37B0-427C-A8A5-F6CDAC60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9F2E-A5D2-44D3-BF0B-D7496BD4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AHA recommends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 and lifestyle changes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ASCVD (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atherosclerotic cardiovascular disease)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in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people older than the age of 2</a:t>
            </a:r>
          </a:p>
          <a:p>
            <a:pPr algn="l"/>
            <a:endParaRPr lang="en-US" sz="24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diet high in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vegetables, fruits, whole grains, low-fat poultry, fish, non-tropical vegetable oils, nuts, and low-fat dairy and low in sweets, sugar-sweetened beverages, and red meat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3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D2B8-B617-4717-BC40-750488B8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1155-95FC-4C2C-9DC1-264C20F0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Chronic diseases are the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leading cause of death 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account for 60% of all deaths worldwide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Several health agencies have recommended the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adoption of a healthy diet as the cornerstone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and/or management 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chronic diseases such as cardiovascular diseases, diabetes, cancer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78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545-BE55-4CD0-9AE1-1AC9410F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28AA-FA63-43A4-9DAA-121CFF34C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Saturated fatty acids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The recommendation for decreasing LDL cholesterol is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5% to 6%. 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The guidelines have no specific recommendation for trans fatty acid intake but recommend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it be decreased with the saturated fat.</a:t>
            </a: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Saturated fat is generally found in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animal proteins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It is recommended that intake of animal protein, especially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red meat and high-fat dairy, be decreased.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any studies emphasize that the association between SFA and CVD risk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may depend on its dietary source</a:t>
            </a:r>
          </a:p>
          <a:p>
            <a:pPr lvl="1"/>
            <a:r>
              <a:rPr lang="en-US" sz="2000" b="0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Meat and dairy products</a:t>
            </a:r>
          </a:p>
          <a:p>
            <a:pPr algn="l"/>
            <a:endParaRPr lang="en-US" sz="24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0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594A2-817A-4609-BBF2-3F26198E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3293B-50B9-4D6A-AEBC-B5FF8876D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 fatty acids</a:t>
            </a:r>
          </a:p>
          <a:p>
            <a:pPr algn="l"/>
            <a:r>
              <a:rPr lang="en-US" sz="2400" i="0" u="none" strike="noStrike" baseline="0" dirty="0">
                <a:latin typeface="Times New Roman" pitchFamily="18" charset="0"/>
                <a:cs typeface="Times New Roman" pitchFamily="18" charset="0"/>
              </a:rPr>
              <a:t>Trans fatty acids are produced in the </a:t>
            </a:r>
            <a:r>
              <a:rPr lang="en-US" sz="240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hydrogenation process </a:t>
            </a:r>
            <a:r>
              <a:rPr lang="en-US" sz="2400" i="0" u="none" strike="noStrike" baseline="0" dirty="0">
                <a:latin typeface="Times New Roman" pitchFamily="18" charset="0"/>
                <a:cs typeface="Times New Roman" pitchFamily="18" charset="0"/>
              </a:rPr>
              <a:t>used in the </a:t>
            </a:r>
            <a:r>
              <a:rPr lang="en-US" sz="240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industry </a:t>
            </a:r>
            <a:r>
              <a:rPr lang="en-US" sz="2400" i="0" u="none" strike="noStrike" baseline="0" dirty="0">
                <a:latin typeface="Times New Roman" pitchFamily="18" charset="0"/>
                <a:cs typeface="Times New Roman" pitchFamily="18" charset="0"/>
              </a:rPr>
              <a:t>to increase shelf life of foods and to make </a:t>
            </a:r>
            <a:r>
              <a:rPr lang="en-US" sz="240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margarines</a:t>
            </a:r>
            <a:r>
              <a:rPr lang="en-US" sz="2400" i="0" u="none" strike="noStrike" baseline="0" dirty="0">
                <a:latin typeface="Times New Roman" pitchFamily="18" charset="0"/>
                <a:cs typeface="Times New Roman" pitchFamily="18" charset="0"/>
              </a:rPr>
              <a:t>, made from oil, firmer. </a:t>
            </a:r>
          </a:p>
          <a:p>
            <a:pPr algn="l"/>
            <a:r>
              <a:rPr lang="en-US" sz="2400" i="0" u="none" strike="noStrike" baseline="0" dirty="0">
                <a:latin typeface="Times New Roman" pitchFamily="18" charset="0"/>
                <a:cs typeface="Times New Roman" pitchFamily="18" charset="0"/>
              </a:rPr>
              <a:t>Most trans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fatty acids intake comes from these </a:t>
            </a:r>
            <a:r>
              <a:rPr lang="en-US" sz="2400" b="0" i="0" u="none" strike="noStrike" baseline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partially hydrogenated oils (PHOs).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rans fats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contributed to ASCVD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and was associated with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 LDL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cholesterol levels. Trans fat intake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inversely associated with HDL levels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08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E2B8-C243-4B40-AE60-D1633C6C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6E89-D5EC-4C99-8ADD-AECF85ED7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Monounsaturated fatty acids.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Substituting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oleic acid for carbohydrate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 almost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appreciable effect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on blood lipids.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However, replacing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saturated fatty acids (SFAs) with MUFAs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(as would happen when substituting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olive oil for butter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lowers serum cholesterol levels, LDL cholesterol levels, and triglyceride levels.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Oleic acid has been shown to have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anti-inflammatory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effects.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Olive oil, Nuts such as almonds, Canola oil, Avocados.</a:t>
            </a: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17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6797B-41D3-4B0F-92DC-42086D6B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D577-601C-4129-BD4C-7CE5FC9A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Polyunsaturated fatty acids.</a:t>
            </a:r>
          </a:p>
          <a:p>
            <a:pPr algn="l"/>
            <a:r>
              <a:rPr lang="en-US" sz="2400" b="0" i="0" u="none" strike="noStrike" baseline="0" dirty="0">
                <a:latin typeface="TimesNewRoman"/>
              </a:rPr>
              <a:t>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NewRoman"/>
              </a:rPr>
              <a:t>first double bond</a:t>
            </a:r>
            <a:r>
              <a:rPr lang="en-US" sz="2400" b="0" i="0" u="none" strike="noStrike" baseline="0" dirty="0">
                <a:latin typeface="TimesNewRoman"/>
              </a:rPr>
              <a:t> in the fatty acid carbon chain (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ꞷ</a:t>
            </a:r>
            <a:r>
              <a:rPr lang="en-US" sz="2400" b="0" i="0" u="none" strike="noStrike" baseline="0" dirty="0">
                <a:latin typeface="TimesNewRoman"/>
              </a:rPr>
              <a:t>-3 and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ꞷ </a:t>
            </a:r>
            <a:r>
              <a:rPr lang="en-US" sz="2400" b="0" i="0" u="none" strike="noStrike" baseline="0" dirty="0">
                <a:latin typeface="TimesNewRoman"/>
              </a:rPr>
              <a:t>-6 PUFAs)</a:t>
            </a:r>
            <a:endParaRPr lang="en-US" sz="2400" b="1" i="0" u="none" strike="noStrike" baseline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 effects of essential fatty acid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linoleic acid (LA; omega 6)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depends on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total fatty acid profile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of the diet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arge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amounts of LA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 HDL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serum cholesterol levels.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intakes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omega-6 PUFAs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may exert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adverse effects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on the function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vascular endothelium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or stimulate production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proinflammatory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cytokines</a:t>
            </a:r>
          </a:p>
          <a:p>
            <a:pPr lvl="1"/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However, the AHA does not support concern for omega-6 PUFAs as proinflammatory</a:t>
            </a:r>
          </a:p>
          <a:p>
            <a:pPr lvl="1"/>
            <a:r>
              <a:rPr lang="en-US" sz="20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Fats and oils, meat and poultry, cereal-based products, vegetables, and nuts and seeds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1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466AC-E15E-4F50-9AC3-73F56089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BE1A-1B71-45AF-8D2B-99D3F45B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Omega-3 fatty acids.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 main omega-3 fatty acids (</a:t>
            </a:r>
            <a:r>
              <a:rPr lang="en-US" sz="2400" b="0" i="0" u="none" strike="noStrike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eicosapentaenoic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 [EPA] and docosahexaenoic acid [DHA]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) are high in </a:t>
            </a:r>
            <a:r>
              <a:rPr lang="en-US" sz="2400" b="0" i="0" u="none" strike="noStrike" baseline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fish oils, fish oil capsules, and ocean fish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(salmon, tuna, sardines).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Some studies have shown that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eating fish (3.5-ounce serving twice a week.)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is associated with a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decreased ASCVD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risk 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interfere with blood clotting and alter prostaglandin synthesis; stimulates production of NO, a substance that stimulates </a:t>
            </a:r>
            <a:r>
              <a:rPr lang="en-US" sz="18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vasodilation</a:t>
            </a:r>
            <a:endParaRPr lang="en-US" sz="1800" b="0" i="0" u="none" strike="noStrike" baseline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38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Omega-3 fatty acids.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Consumption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omega-3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fat in the form of fish oil has been associated with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 levels of HDL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cholesterol 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levels of serum triglycerides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omega-3 fatty acid from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vegetables, alpha-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linolenic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acid (ALA),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anti-inflammatory effects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Unfortunately, high intakes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(above 3 g EPA/DHA) prolong bleeding time.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783381-8232-4BD4-B34F-683AF8B67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610600" cy="533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CCE8E5-139D-4B6E-91D6-FDA9838738E2}"/>
              </a:ext>
            </a:extLst>
          </p:cNvPr>
          <p:cNvSpPr txBox="1"/>
          <p:nvPr/>
        </p:nvSpPr>
        <p:spPr>
          <a:xfrm>
            <a:off x="457200" y="5783759"/>
            <a:ext cx="8229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2222CC"/>
                </a:solidFill>
                <a:effectLst/>
                <a:latin typeface="arial" panose="020B0604020202020204" pitchFamily="34" charset="0"/>
                <a:hlinkClick r:id="rId3"/>
              </a:rPr>
              <a:t>Fatty Acids Composition of Vegetable Oils and Its Contribution to Dietary Energy Intake and Dependence of Cardiovascular Mortality on Dietary Intake of Fatty Acids</a:t>
            </a:r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Jana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Orsavova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Ladislava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Misurcova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Jarmila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Vavra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Ambrozova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Robert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Vicha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Jiri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Mlcek</a:t>
            </a:r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 J Mol Sci. 2015 Jun; 16(6): 12871–12890. Published online 2015 Jun 5. 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doi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10.3390/ijms160612871</a:t>
            </a:r>
          </a:p>
        </p:txBody>
      </p:sp>
    </p:spTree>
    <p:extLst>
      <p:ext uri="{BB962C8B-B14F-4D97-AF65-F5344CB8AC3E}">
        <p14:creationId xmlns:p14="http://schemas.microsoft.com/office/powerpoint/2010/main" val="1508500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B577A-5B48-4CE2-A39B-BEB823C4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Fatty acid composition of vegetable oils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B5F660-ABFC-4C4B-87D8-4F1DDB3E0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817372"/>
              </p:ext>
            </p:extLst>
          </p:nvPr>
        </p:nvGraphicFramePr>
        <p:xfrm>
          <a:off x="457200" y="17526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381921339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95757069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1601338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09835132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9445898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6116483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8223229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745087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grape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sunflower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wheat germ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rice bran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rapeseed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olive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5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32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6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Omega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535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Omega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2951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E1A1DC-045F-4981-BD64-0D06D98F646A}"/>
              </a:ext>
            </a:extLst>
          </p:cNvPr>
          <p:cNvSpPr txBox="1"/>
          <p:nvPr/>
        </p:nvSpPr>
        <p:spPr>
          <a:xfrm>
            <a:off x="457200" y="5562600"/>
            <a:ext cx="8229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2222CC"/>
                </a:solidFill>
                <a:effectLst/>
                <a:latin typeface="arial" panose="020B0604020202020204" pitchFamily="34" charset="0"/>
                <a:hlinkClick r:id="rId2"/>
              </a:rPr>
              <a:t>Fatty Acids Composition of Vegetable Oils and Its Contribution to Dietary Energy Intake and Dependence of Cardiovascular Mortality on Dietary Intake of Fatty Acids</a:t>
            </a:r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Jana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Orsavova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Ladislava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Misurcova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Jarmila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Vavra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Ambrozova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Robert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Vicha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Jiri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Mlcek</a:t>
            </a:r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 J Mol Sci. 2015 Jun; 16(6): 12871–12890. Published online 2015 Jun 5. 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doi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10.3390/ijms160612871</a:t>
            </a:r>
          </a:p>
        </p:txBody>
      </p:sp>
    </p:spTree>
    <p:extLst>
      <p:ext uri="{BB962C8B-B14F-4D97-AF65-F5344CB8AC3E}">
        <p14:creationId xmlns:p14="http://schemas.microsoft.com/office/powerpoint/2010/main" val="1385187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DFE2-6C9D-470B-8FCF-29B42F64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5D3F-0D14-41FF-8B6F-187A90412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Dietary cholesterol.</a:t>
            </a: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Previous recommendations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have been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 dietary cholesterol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decrease LDL cholesterol and reduce ASCVD risk.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AHA 2013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guidelines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longer make this recommendation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they specifically state that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dietary cholesterol does not raise LDLs </a:t>
            </a:r>
          </a:p>
          <a:p>
            <a:pPr lvl="1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U.S. Dietary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Guidelines also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eliminate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recommendation to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restrict cholesterol. </a:t>
            </a:r>
          </a:p>
          <a:p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 it is important to remember that most high cholesterol foods are also high in saturated fats that do raise LDL cholesterol.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32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1B3-3353-4808-BAEE-1A715854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4B73-277B-4275-88F7-0ACD72DF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utrition therapy (NT) improves treatment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tolerance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reduces the need for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breaks in treatment,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decreases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unintentional weight and lean body mass loss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and can improve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 of life. </a:t>
            </a:r>
          </a:p>
          <a:p>
            <a:pPr algn="l"/>
            <a:endParaRPr lang="en-US" sz="2400" b="0" i="0" u="none" strike="noStrike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Nutrition therapy has been shown to decrease unplanned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hospitalizations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by &gt;50%, reduce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length of hospital stays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and improve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overall survival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for patients undergoing cancer treatment.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4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Nutritional management in chronic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disease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4DBF-5480-42C6-9308-B5CAFCC1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0D70-6257-48C3-815C-E883C889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400" b="1" i="0" u="none" strike="noStrike" baseline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every person who undergoes cancer treatment will lose weight. </a:t>
            </a:r>
          </a:p>
          <a:p>
            <a:pPr lvl="1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In fact, some may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gain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adjustments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should be made to support a healthy weight depending on the unique needs of each individual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ndividual’s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of other diseases,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intent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of treatment (e.g., curative, control, or palliation),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therapies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(e.g., surgery, chemotherapy, biotherapy, or radiation therapy),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of fever or infection, and other metabolic complications such as refeeding syndrome</a:t>
            </a: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CA005-CBD1-477E-AD78-CFF71F69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85E5E-3244-4D83-8634-CEFC95CB9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endParaRPr lang="en-US" sz="2400" b="1" i="0" u="none" strike="noStrike" baseline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An individual’s need for protein is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 during times of illness and stress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Additional protein is required by the body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repair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rebuild tissues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affected by cancer treatments and to maintain a healthy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immune system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 degree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extent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degree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ability to metabolize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and use protein are factors in determining protein requirements</a:t>
            </a: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59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BB22-4BD6-47BE-A66C-161ADB7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6F46-9C52-4B58-9CC5-B9346F90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malnutrition and impact on clinical outcomes in cancer services: A comparison of two time points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217855-B4B1-4EA4-9847-3EB305C80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" y="2337789"/>
            <a:ext cx="9144000" cy="38833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3C03D6-C1F2-42B0-A8E3-208813C4D806}"/>
              </a:ext>
            </a:extLst>
          </p:cNvPr>
          <p:cNvSpPr txBox="1"/>
          <p:nvPr/>
        </p:nvSpPr>
        <p:spPr>
          <a:xfrm>
            <a:off x="762000" y="6336860"/>
            <a:ext cx="7924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u="none" strike="noStrike" dirty="0">
                <a:solidFill>
                  <a:srgbClr val="0000FF"/>
                </a:solidFill>
                <a:effectLst/>
                <a:latin typeface="BlinkMacSystemFon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Kathryn M </a:t>
            </a:r>
            <a:r>
              <a:rPr lang="en-US" sz="1400" b="0" i="0" u="none" strike="noStrike" dirty="0">
                <a:effectLst/>
                <a:latin typeface="BlinkMacSystemFon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Marshall</a:t>
            </a:r>
            <a:r>
              <a:rPr lang="en-US" sz="1400" b="0" i="0" u="none" strike="noStrike" dirty="0">
                <a:effectLst/>
                <a:latin typeface="BlinkMacSystemFont"/>
              </a:rPr>
              <a:t>, </a:t>
            </a:r>
            <a:r>
              <a:rPr lang="en-US" sz="1400" dirty="0"/>
              <a:t>Clin </a:t>
            </a:r>
            <a:r>
              <a:rPr lang="en-US" sz="1400" dirty="0" err="1"/>
              <a:t>Nutr</a:t>
            </a:r>
            <a:r>
              <a:rPr lang="en-US" sz="1400" dirty="0"/>
              <a:t> .2019 Apr;38(2):644-651. </a:t>
            </a:r>
            <a:r>
              <a:rPr lang="en-US" sz="1400" dirty="0" err="1"/>
              <a:t>doi</a:t>
            </a:r>
            <a:r>
              <a:rPr lang="en-US" sz="1400" dirty="0"/>
              <a:t>: 10.1016/j.clnu.2018.04.007.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3170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D589-7D03-43BA-B0A1-92ECA9E6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2859-032E-4BFC-BD1B-DD7AC6DA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malnutrition and impact on clinical outcomes in cancer services: A comparison of two time points</a:t>
            </a: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Malnutrition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was associated with: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Older age, 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≥5% weight loss, 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hospital admission and metastatic disease.</a:t>
            </a:r>
          </a:p>
          <a:p>
            <a:pPr lvl="1"/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Malnutrition was associated with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infection and poor outcomes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(readmission and death) at 30-days.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18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3521-D86C-459B-BF43-AFF6BA3C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5BDA0-A9B7-4436-9F1C-8459A93C1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Fluid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Dietitians managing cancer patients must ensure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adequate hydration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and electrolyte balance to prevent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dehydration and hypovolemia.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Altered fluid balance may occur with fever, ascites, edema, fistulas, profuse vomiting or diarrhea, multiple concurrent intravenous (IV) therapies, impaired renal function, or medications such as diuretics</a:t>
            </a: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dehydration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(e.g.,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intracellular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fluid losses caused by inadequate intake of fluid because of mucositis or anorexia),</a:t>
            </a:r>
          </a:p>
          <a:p>
            <a:pPr algn="l"/>
            <a:r>
              <a:rPr lang="en-US" sz="2400" b="0" i="0" u="none" strike="noStrike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hypovolemia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(e.g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 extracellular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fluid losses from fever or GI fluids such as vomiting, diarrhea, or malabsorption), and nephrotoxic effects from anticancer treatments.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04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782C-561B-4B81-9F6E-36DA4AFB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E92B4-CE8B-47CC-8DCD-58AB9BEE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Nutrition screening and assessment</a:t>
            </a:r>
          </a:p>
          <a:p>
            <a:r>
              <a:rPr lang="en-US" sz="2400" b="1" i="0" u="none" strike="noStrike" baseline="0" dirty="0">
                <a:solidFill>
                  <a:srgbClr val="810000"/>
                </a:solidFill>
                <a:latin typeface="Times New Roman" pitchFamily="18" charset="0"/>
                <a:cs typeface="Times New Roman" pitchFamily="18" charset="0"/>
              </a:rPr>
              <a:t>Validated screening tools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Careful review of the individual’s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appetite and oral intake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is required, with an assessment of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(e.g., nausea, vomiting, and diarrhea),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 status, comorbidities, and laboratory studies.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Recommendations should be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prioritized with input from the patient.</a:t>
            </a:r>
          </a:p>
          <a:p>
            <a:pPr lvl="1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Patients have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highly variable side effects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with cancer treatment that can effect their energy level, mood, and tolerance of foods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9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7D2A-AD5C-4256-B860-39FB800A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38CC-1AE8-4D13-AF2D-5EFCB2B36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Micronutrients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For patients undergoing cancer treatment, micronutrient status may be affected by 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severity of illness, type of treatment, location type of tumor, and ability to consume a normal diet. 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If individuals are experiencing difficulty with eating and treatment-related side effects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 standard multivitamin and mineral supplement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that provides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more than 100% of the DRIs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is considered safe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To date, vitamin and mineral supplements have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proven effective for cancer prevention.</a:t>
            </a:r>
          </a:p>
          <a:p>
            <a:pPr lvl="1"/>
            <a:r>
              <a:rPr lang="en-US" sz="1800" i="0" dirty="0">
                <a:effectLst/>
                <a:latin typeface="Times New Roman" pitchFamily="18" charset="0"/>
                <a:cs typeface="Times New Roman" pitchFamily="18" charset="0"/>
              </a:rPr>
              <a:t>American Institute for Cancer Research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encourages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people including cancer survivors not to use dietary supplements for cancer prevention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because evidence is insufficient to assess the potential benefits versus harm of doing so</a:t>
            </a:r>
            <a:r>
              <a:rPr lang="en-US" sz="1800" i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81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FDC8-EF32-4151-B755-455C07DA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46C6-A8BF-4223-9141-F1988EAF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Micronutrients</a:t>
            </a:r>
          </a:p>
          <a:p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There are some emerging exceptions:</a:t>
            </a:r>
          </a:p>
          <a:p>
            <a:pPr lvl="1"/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calcium supplements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showed a probable decreased risk for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colorectal cancer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omega-3 supplements up to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grams/day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have shown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antitumor activity and reduced neuropathy</a:t>
            </a:r>
          </a:p>
          <a:p>
            <a:pPr lvl="1"/>
            <a:endParaRPr lang="en-US" sz="1800" b="0" i="0" u="none" strike="noStrike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In some instances, during and after a cancer diagnosis,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supplementation or restriction of specific micronutrients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may be required above or below DRI levels, depending on medical diagnosis and laboratory analysis </a:t>
            </a:r>
          </a:p>
          <a:p>
            <a:pPr lvl="1"/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iron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supplementation for iron-deficiency anemia,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B12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 injections, and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folic acid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supplementation during treatment with the chemotherapy agent pemetrexed ([</a:t>
            </a:r>
            <a:r>
              <a:rPr lang="en-US" sz="18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Alimta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297C-7E5E-4808-A799-30E8E067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42950-BC37-4A6E-8B64-69527BF2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Micronutrients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There is evidence that some supplements may be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before or during treatment.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sources of antioxidants are safe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but some supplemental forms of antioxidants have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proven ill effects. 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high-dose beta-carotene supplements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in people who smoke have been shown to increase the risk of lung cancer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Patients treated with </a:t>
            </a:r>
            <a:r>
              <a:rPr lang="en-US" sz="18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cyclophosphamide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 should avoid taking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curcumin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 until more data can clear potential antagonistic interactions shown in a laboratory setting. 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Although drinking green tea is safe, studies on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green tea extracts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are mixed and carry the risk of potential liver damage at very high doses. </a:t>
            </a:r>
          </a:p>
          <a:p>
            <a:pPr lvl="1"/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Vitamin C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 can cause GI distress and is still under investigation for efficacy and potential for reducing chemotherapy cytotoxicity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39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EB09-42DF-4C44-9F15-87B466B6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1E33AED-F194-4F60-84AF-3EFBFCFA7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0200"/>
            <a:ext cx="5105400" cy="5230900"/>
          </a:xfrm>
        </p:spPr>
      </p:pic>
    </p:spTree>
    <p:extLst>
      <p:ext uri="{BB962C8B-B14F-4D97-AF65-F5344CB8AC3E}">
        <p14:creationId xmlns:p14="http://schemas.microsoft.com/office/powerpoint/2010/main" val="365064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Nutrition therapy (NT)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integral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total diabetes care and management.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NT requires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individualized approach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effective nutrition, self-management education, counseling, and support.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Monitoring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glucose, A1C and lipid levels, blood pressure, weight, and quality-of-life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issues is essential in evaluating the success of nutrition-related recommendations.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Since T2DM is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progressive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disease,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nutrition and physical activity interventions alone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(i.e., without medications)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generally not adequate in maintaining glycemic control overtime.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9AA1-D53F-4E2F-90E0-434EB401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13BE9-E09C-47C6-B3B8-C46D98378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mortality rate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adult patients cared for by a dietitian was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 lower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comparison to those who did not receive this care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seems that nutritional treatment in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stages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CKD may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 life</a:t>
            </a:r>
            <a:endParaRPr lang="en-US" sz="4000" b="0" i="0" u="none" strike="noStrike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The primary objectives of NT are to </a:t>
            </a:r>
          </a:p>
          <a:p>
            <a:pPr lvl="1"/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manage the symptoms associated with the syndrome by treating the primary cause of the disease and then the secondary symptoms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(edema, hypoalbuminemia, and metabolic acidosis), </a:t>
            </a:r>
          </a:p>
          <a:p>
            <a:pPr lvl="1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decrease the risk of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progression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to renal failure, </a:t>
            </a:r>
          </a:p>
          <a:p>
            <a:pPr lvl="1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decrease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inflammation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and </a:t>
            </a: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maintain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itchFamily="18" charset="0"/>
              </a:rPr>
              <a:t> nutritional stores</a:t>
            </a:r>
            <a:endParaRPr lang="en-US" sz="36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155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E816-88DE-4143-AA3E-73C57444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4B3AD-659A-4FBB-968C-5AB87D385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2400" b="1" i="0" u="none" strike="noStrike" baseline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 diet should attempt to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 sufficient protein and energy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to maintain a positive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nitrogen balance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and to support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tissue synthesis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while not overtaxing the kidneys. 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In most cases,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sufficient intake from carbohydrate and fats 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is needed to spare protein for anabolism.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The recommended dietary protein level for CKD patients has changed over time.</a:t>
            </a:r>
          </a:p>
          <a:p>
            <a:pPr lvl="1"/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Historically, these patients received diets low in protein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to prevent symptoms of uremia prior to the development of dialysis.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Studies have shown that a reduction of protein intake to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0.8 g/kg/day (50% HBV) </a:t>
            </a:r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decrease proteinuria without adversely affecting serum albumin.</a:t>
            </a:r>
          </a:p>
        </p:txBody>
      </p:sp>
    </p:spTree>
    <p:extLst>
      <p:ext uri="{BB962C8B-B14F-4D97-AF65-F5344CB8AC3E}">
        <p14:creationId xmlns:p14="http://schemas.microsoft.com/office/powerpoint/2010/main" val="2863615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2B8F-950C-4013-9222-8151F79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C415-20E2-4140-A27B-6F5603D3E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endParaRPr lang="en-US" sz="2400" b="0" i="0" u="none" strike="noStrike" baseline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Systemic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hypertension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, which aggravates the progressive loss of renal function, must be well controlled to produce benefits from protein restriction.</a:t>
            </a:r>
          </a:p>
          <a:p>
            <a:pPr algn="l"/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Also important in the control of the progression of renal failure in people with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sz="2400" b="0" i="0" u="none" strike="noStrike" baseline="0" dirty="0">
                <a:latin typeface="Times New Roman" pitchFamily="18" charset="0"/>
                <a:cs typeface="Times New Roman" pitchFamily="18" charset="0"/>
              </a:rPr>
              <a:t> is good blood glucose control. </a:t>
            </a:r>
          </a:p>
          <a:p>
            <a:pPr lvl="1"/>
            <a:r>
              <a:rPr lang="en-US" sz="1800" b="0" i="0" u="none" strike="noStrike" baseline="0" dirty="0">
                <a:latin typeface="Times New Roman" pitchFamily="18" charset="0"/>
                <a:cs typeface="Times New Roman" pitchFamily="18" charset="0"/>
              </a:rPr>
              <a:t>In a national multicenter trial, it is shown that blood glucose control was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important than protein restriction in delaying the onset of  renal failure in individuals who have diabetes.</a:t>
            </a:r>
          </a:p>
        </p:txBody>
      </p:sp>
    </p:spTree>
    <p:extLst>
      <p:ext uri="{BB962C8B-B14F-4D97-AF65-F5344CB8AC3E}">
        <p14:creationId xmlns:p14="http://schemas.microsoft.com/office/powerpoint/2010/main" val="2745994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5CDD5-969D-4BDA-9A9A-604C76CE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63BE6-518D-4726-A0FD-7DEA327F5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in the highest quartile of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weighted healthy lifestyle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(diet, physical activity, BMI, and smoking) had a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53% lower risk of death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compared with those in the lowest quartile</a:t>
            </a:r>
          </a:p>
          <a:p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high intake of vegetables, fruits, nuts, whole grains, legumes, and fish and low in saturated fat and sodium was associated with lower rates of age-adjusted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all-cause mortality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plant-based diet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shown to influence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survival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improvement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metabolic acidosis and blood pressure,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parameters of kidney injury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decreased the production of potential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uremic toxins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alteration of gut flora,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diminished body weight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improved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1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52C9-B0A9-4222-80E5-79803A8A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E34A3-A494-46CB-AF2B-ACE377118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consumption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sugary drinks/sodas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demonstrated to be associated with the incidence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albuminuria, and faster GFR decline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community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low-fructose diet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biomarkers levels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</a:t>
            </a:r>
          </a:p>
        </p:txBody>
      </p:sp>
    </p:spTree>
    <p:extLst>
      <p:ext uri="{BB962C8B-B14F-4D97-AF65-F5344CB8AC3E}">
        <p14:creationId xmlns:p14="http://schemas.microsoft.com/office/powerpoint/2010/main" val="2978300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Goals and desired outcomes</a:t>
            </a:r>
            <a:endParaRPr lang="fa-I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Emphasize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role of lifestyle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improving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control,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fa-I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lipoprotein profiles,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pressure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a-IR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Improving health through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choices and physical activity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basis of all</a:t>
            </a:r>
            <a:r>
              <a:rPr lang="fa-I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nutrition recommendations for the treatment of diabetes.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effect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 on A1C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be known by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weeks to 3 months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at which time the dietitian must assess whether the goals of therapy have been met by changes in lifestyle or not.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Goals and desired outcomes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common focus of MNT for individuals with T2DM 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reduced energy intake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Additionally, MNT may encourage the consumption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dietary fiber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fruit, vegetables, whole grains and legumes due to their overall health benefits.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also be a nutrient of focus. 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recommendation for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public to reduce sodium to &lt;2300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mg/day is also appropriate for people with diabetes.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if the individual has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diabetes and hypertension, additional reductions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sodium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intake may be indicated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Energy balance and weight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Overweight and obesity are common in people both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risk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T2DM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research suggests that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reduced calorie intake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lead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reductions in A1C of 0.3% to 2.0%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adults with T2DM.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appropriate for the individual, a reduction in caloric intake may also lead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improvements in medication doses and quality of life.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Energy balance and weight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Similarly,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 loss interventions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implemented in people with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pre-diabetes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newly diagnosed with T2DM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been shown to be effective 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improving glycemic control</a:t>
            </a: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problem is that weight loss diets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sustainable.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review of over 30 long-term studies concluded that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diets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individual has tried,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weight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regain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 of the weight loss intervention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studies in people with T2DM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improved A1C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1 year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one-half did not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Weight losses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greater than 5% resulted in consistent improvements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A1C, lipids, and blood pressure;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weight losses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5% did not result in consistent 1-year improvements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A1C, lipids, or blood pressure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Energy balance and weight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Therefore the dietitian should collaborate with individuals who have diabetes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to integrate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nutrient-dense eating patterns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(which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or may 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lead to weight loss)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regular physical activity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not make assumptions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eating habits and lifestyle patterns based on weight.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3499</Words>
  <Application>Microsoft Office PowerPoint</Application>
  <PresentationFormat>On-screen Show (4:3)</PresentationFormat>
  <Paragraphs>312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Arial</vt:lpstr>
      <vt:lpstr>BlinkMacSystemFont</vt:lpstr>
      <vt:lpstr>Calibri</vt:lpstr>
      <vt:lpstr>Times New Roman</vt:lpstr>
      <vt:lpstr>TimesNewRoman</vt:lpstr>
      <vt:lpstr>Office Theme</vt:lpstr>
      <vt:lpstr>Nutritional management in chronic disease</vt:lpstr>
      <vt:lpstr>Introduction</vt:lpstr>
      <vt:lpstr>Nutritional management in chronic disease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Diabetes</vt:lpstr>
      <vt:lpstr>Cardiovascular Disease</vt:lpstr>
      <vt:lpstr>Cardiovascular Disease</vt:lpstr>
      <vt:lpstr>Cardiovascular Disease</vt:lpstr>
      <vt:lpstr>Cardiovascular Disease</vt:lpstr>
      <vt:lpstr>Cardiovascular Disease</vt:lpstr>
      <vt:lpstr>Cardiovascular Disease</vt:lpstr>
      <vt:lpstr>Cardiovascular Disease</vt:lpstr>
      <vt:lpstr>Cardiovascular Disease</vt:lpstr>
      <vt:lpstr>PowerPoint Presentation</vt:lpstr>
      <vt:lpstr>Fatty acid composition of vegetable oils</vt:lpstr>
      <vt:lpstr>Cardiovascular Disease</vt:lpstr>
      <vt:lpstr>Cancer</vt:lpstr>
      <vt:lpstr>Cancer</vt:lpstr>
      <vt:lpstr>Cancer</vt:lpstr>
      <vt:lpstr>Cancer</vt:lpstr>
      <vt:lpstr>Cancer</vt:lpstr>
      <vt:lpstr>Cancer</vt:lpstr>
      <vt:lpstr>Cancer</vt:lpstr>
      <vt:lpstr>Cancer</vt:lpstr>
      <vt:lpstr>Cancer</vt:lpstr>
      <vt:lpstr>Cancer</vt:lpstr>
      <vt:lpstr>Chronic Kidney Disease</vt:lpstr>
      <vt:lpstr>Chronic Kidney Disease</vt:lpstr>
      <vt:lpstr>Chronic Kidney Disease</vt:lpstr>
      <vt:lpstr>Chronic Kidney Disease</vt:lpstr>
      <vt:lpstr>Chronic Kidney Disease</vt:lpstr>
      <vt:lpstr>Chronic Kidney Disease</vt:lpstr>
      <vt:lpstr>Thank you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تغذیه ای در بیماریهای سخت درمان</dc:title>
  <dc:creator>User</dc:creator>
  <cp:lastModifiedBy>hamd</cp:lastModifiedBy>
  <cp:revision>79</cp:revision>
  <dcterms:created xsi:type="dcterms:W3CDTF">2021-09-27T14:05:16Z</dcterms:created>
  <dcterms:modified xsi:type="dcterms:W3CDTF">2021-10-12T14:48:56Z</dcterms:modified>
</cp:coreProperties>
</file>